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347" r:id="rId3"/>
    <p:sldId id="342" r:id="rId4"/>
    <p:sldId id="296" r:id="rId5"/>
    <p:sldId id="299" r:id="rId6"/>
    <p:sldId id="282" r:id="rId7"/>
    <p:sldId id="349" r:id="rId8"/>
    <p:sldId id="259" r:id="rId9"/>
    <p:sldId id="305" r:id="rId10"/>
    <p:sldId id="320" r:id="rId11"/>
    <p:sldId id="346" r:id="rId12"/>
    <p:sldId id="348" r:id="rId13"/>
    <p:sldId id="308" r:id="rId14"/>
    <p:sldId id="344" r:id="rId1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75789" autoAdjust="0"/>
  </p:normalViewPr>
  <p:slideViewPr>
    <p:cSldViewPr>
      <p:cViewPr varScale="1">
        <p:scale>
          <a:sx n="84" d="100"/>
          <a:sy n="84" d="100"/>
        </p:scale>
        <p:origin x="1704" y="90"/>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3348" y="-108"/>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0-14</c:v>
                </c:pt>
              </c:strCache>
            </c:strRef>
          </c:tx>
          <c:invertIfNegative val="0"/>
          <c:dLbls>
            <c:spPr>
              <a:noFill/>
              <a:ln>
                <a:noFill/>
              </a:ln>
              <a:effectLst/>
            </c:spPr>
            <c:txPr>
              <a:bodyPr/>
              <a:lstStyle/>
              <a:p>
                <a:pPr>
                  <a:defRPr baseline="0">
                    <a:solidFill>
                      <a:schemeClr val="bg1"/>
                    </a:solidFill>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2010</c:v>
                </c:pt>
                <c:pt idx="1">
                  <c:v>2015</c:v>
                </c:pt>
                <c:pt idx="2">
                  <c:v>2020</c:v>
                </c:pt>
                <c:pt idx="3">
                  <c:v>2030</c:v>
                </c:pt>
              </c:numCache>
            </c:numRef>
          </c:cat>
          <c:val>
            <c:numRef>
              <c:f>Sheet1!$B$2:$B$5</c:f>
              <c:numCache>
                <c:formatCode>General</c:formatCode>
                <c:ptCount val="4"/>
                <c:pt idx="0">
                  <c:v>16.3</c:v>
                </c:pt>
                <c:pt idx="1">
                  <c:v>13.9</c:v>
                </c:pt>
                <c:pt idx="2">
                  <c:v>12.2</c:v>
                </c:pt>
                <c:pt idx="3">
                  <c:v>10.9</c:v>
                </c:pt>
              </c:numCache>
            </c:numRef>
          </c:val>
          <c:extLst>
            <c:ext xmlns:c16="http://schemas.microsoft.com/office/drawing/2014/chart" uri="{C3380CC4-5D6E-409C-BE32-E72D297353CC}">
              <c16:uniqueId val="{00000000-8909-4B62-A5D0-A58F451BF6D0}"/>
            </c:ext>
          </c:extLst>
        </c:ser>
        <c:ser>
          <c:idx val="1"/>
          <c:order val="1"/>
          <c:tx>
            <c:strRef>
              <c:f>Sheet1!$C$1</c:f>
              <c:strCache>
                <c:ptCount val="1"/>
                <c:pt idx="0">
                  <c:v>15-24</c:v>
                </c:pt>
              </c:strCache>
            </c:strRef>
          </c:tx>
          <c:invertIfNegative val="0"/>
          <c:dLbls>
            <c:spPr>
              <a:noFill/>
              <a:ln>
                <a:noFill/>
              </a:ln>
              <a:effectLst/>
            </c:spPr>
            <c:txPr>
              <a:bodyPr/>
              <a:lstStyle/>
              <a:p>
                <a:pPr>
                  <a:defRPr baseline="0">
                    <a:solidFill>
                      <a:schemeClr val="bg1"/>
                    </a:solidFill>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2010</c:v>
                </c:pt>
                <c:pt idx="1">
                  <c:v>2015</c:v>
                </c:pt>
                <c:pt idx="2">
                  <c:v>2020</c:v>
                </c:pt>
                <c:pt idx="3">
                  <c:v>2030</c:v>
                </c:pt>
              </c:numCache>
            </c:numRef>
          </c:cat>
          <c:val>
            <c:numRef>
              <c:f>Sheet1!$C$2:$C$5</c:f>
              <c:numCache>
                <c:formatCode>General</c:formatCode>
                <c:ptCount val="4"/>
                <c:pt idx="0">
                  <c:v>10</c:v>
                </c:pt>
                <c:pt idx="1">
                  <c:v>10</c:v>
                </c:pt>
                <c:pt idx="2">
                  <c:v>9.6</c:v>
                </c:pt>
                <c:pt idx="3">
                  <c:v>7.8</c:v>
                </c:pt>
              </c:numCache>
            </c:numRef>
          </c:val>
          <c:extLst>
            <c:ext xmlns:c16="http://schemas.microsoft.com/office/drawing/2014/chart" uri="{C3380CC4-5D6E-409C-BE32-E72D297353CC}">
              <c16:uniqueId val="{00000001-8909-4B62-A5D0-A58F451BF6D0}"/>
            </c:ext>
          </c:extLst>
        </c:ser>
        <c:ser>
          <c:idx val="2"/>
          <c:order val="2"/>
          <c:tx>
            <c:strRef>
              <c:f>Sheet1!$D$1</c:f>
              <c:strCache>
                <c:ptCount val="1"/>
                <c:pt idx="0">
                  <c:v>25-44</c:v>
                </c:pt>
              </c:strCache>
            </c:strRef>
          </c:tx>
          <c:invertIfNegative val="0"/>
          <c:dLbls>
            <c:spPr>
              <a:noFill/>
              <a:ln>
                <a:noFill/>
              </a:ln>
              <a:effectLst/>
            </c:spPr>
            <c:txPr>
              <a:bodyPr/>
              <a:lstStyle/>
              <a:p>
                <a:pPr>
                  <a:defRPr baseline="0">
                    <a:solidFill>
                      <a:schemeClr val="bg1"/>
                    </a:solidFill>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2010</c:v>
                </c:pt>
                <c:pt idx="1">
                  <c:v>2015</c:v>
                </c:pt>
                <c:pt idx="2">
                  <c:v>2020</c:v>
                </c:pt>
                <c:pt idx="3">
                  <c:v>2030</c:v>
                </c:pt>
              </c:numCache>
            </c:numRef>
          </c:cat>
          <c:val>
            <c:numRef>
              <c:f>Sheet1!$D$2:$D$5</c:f>
              <c:numCache>
                <c:formatCode>General</c:formatCode>
                <c:ptCount val="4"/>
                <c:pt idx="0">
                  <c:v>24.2</c:v>
                </c:pt>
                <c:pt idx="1">
                  <c:v>21.2</c:v>
                </c:pt>
                <c:pt idx="2">
                  <c:v>19.7</c:v>
                </c:pt>
                <c:pt idx="3">
                  <c:v>19.600000000000001</c:v>
                </c:pt>
              </c:numCache>
            </c:numRef>
          </c:val>
          <c:extLst>
            <c:ext xmlns:c16="http://schemas.microsoft.com/office/drawing/2014/chart" uri="{C3380CC4-5D6E-409C-BE32-E72D297353CC}">
              <c16:uniqueId val="{00000002-8909-4B62-A5D0-A58F451BF6D0}"/>
            </c:ext>
          </c:extLst>
        </c:ser>
        <c:ser>
          <c:idx val="3"/>
          <c:order val="3"/>
          <c:tx>
            <c:strRef>
              <c:f>Sheet1!$E$1</c:f>
              <c:strCache>
                <c:ptCount val="1"/>
                <c:pt idx="0">
                  <c:v>45-64</c:v>
                </c:pt>
              </c:strCache>
            </c:strRef>
          </c:tx>
          <c:invertIfNegative val="0"/>
          <c:dLbls>
            <c:spPr>
              <a:noFill/>
              <a:ln>
                <a:noFill/>
              </a:ln>
              <a:effectLst/>
            </c:spPr>
            <c:txPr>
              <a:bodyPr/>
              <a:lstStyle/>
              <a:p>
                <a:pPr>
                  <a:defRPr baseline="0">
                    <a:solidFill>
                      <a:schemeClr val="bg1"/>
                    </a:solidFill>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2010</c:v>
                </c:pt>
                <c:pt idx="1">
                  <c:v>2015</c:v>
                </c:pt>
                <c:pt idx="2">
                  <c:v>2020</c:v>
                </c:pt>
                <c:pt idx="3">
                  <c:v>2030</c:v>
                </c:pt>
              </c:numCache>
            </c:numRef>
          </c:cat>
          <c:val>
            <c:numRef>
              <c:f>Sheet1!$E$2:$E$5</c:f>
              <c:numCache>
                <c:formatCode>General</c:formatCode>
                <c:ptCount val="4"/>
                <c:pt idx="0">
                  <c:v>32.6</c:v>
                </c:pt>
                <c:pt idx="1">
                  <c:v>32.4</c:v>
                </c:pt>
                <c:pt idx="2">
                  <c:v>31.2</c:v>
                </c:pt>
                <c:pt idx="3">
                  <c:v>26.4</c:v>
                </c:pt>
              </c:numCache>
            </c:numRef>
          </c:val>
          <c:extLst>
            <c:ext xmlns:c16="http://schemas.microsoft.com/office/drawing/2014/chart" uri="{C3380CC4-5D6E-409C-BE32-E72D297353CC}">
              <c16:uniqueId val="{00000003-8909-4B62-A5D0-A58F451BF6D0}"/>
            </c:ext>
          </c:extLst>
        </c:ser>
        <c:ser>
          <c:idx val="4"/>
          <c:order val="4"/>
          <c:tx>
            <c:strRef>
              <c:f>Sheet1!$F$1</c:f>
              <c:strCache>
                <c:ptCount val="1"/>
                <c:pt idx="0">
                  <c:v>65-74</c:v>
                </c:pt>
              </c:strCache>
            </c:strRef>
          </c:tx>
          <c:invertIfNegative val="0"/>
          <c:dLbls>
            <c:spPr>
              <a:noFill/>
              <a:ln>
                <a:noFill/>
              </a:ln>
              <a:effectLst/>
            </c:spPr>
            <c:txPr>
              <a:bodyPr/>
              <a:lstStyle/>
              <a:p>
                <a:pPr>
                  <a:defRPr baseline="0">
                    <a:solidFill>
                      <a:schemeClr val="bg1"/>
                    </a:solidFill>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2010</c:v>
                </c:pt>
                <c:pt idx="1">
                  <c:v>2015</c:v>
                </c:pt>
                <c:pt idx="2">
                  <c:v>2020</c:v>
                </c:pt>
                <c:pt idx="3">
                  <c:v>2030</c:v>
                </c:pt>
              </c:numCache>
            </c:numRef>
          </c:cat>
          <c:val>
            <c:numRef>
              <c:f>Sheet1!$F$2:$F$5</c:f>
              <c:numCache>
                <c:formatCode>General</c:formatCode>
                <c:ptCount val="4"/>
                <c:pt idx="0">
                  <c:v>9.9</c:v>
                </c:pt>
                <c:pt idx="1">
                  <c:v>13.9</c:v>
                </c:pt>
                <c:pt idx="2">
                  <c:v>16.100000000000001</c:v>
                </c:pt>
                <c:pt idx="3">
                  <c:v>17.2</c:v>
                </c:pt>
              </c:numCache>
            </c:numRef>
          </c:val>
          <c:extLst>
            <c:ext xmlns:c16="http://schemas.microsoft.com/office/drawing/2014/chart" uri="{C3380CC4-5D6E-409C-BE32-E72D297353CC}">
              <c16:uniqueId val="{00000004-8909-4B62-A5D0-A58F451BF6D0}"/>
            </c:ext>
          </c:extLst>
        </c:ser>
        <c:ser>
          <c:idx val="5"/>
          <c:order val="5"/>
          <c:tx>
            <c:strRef>
              <c:f>Sheet1!$G$1</c:f>
              <c:strCache>
                <c:ptCount val="1"/>
                <c:pt idx="0">
                  <c:v>75+</c:v>
                </c:pt>
              </c:strCache>
            </c:strRef>
          </c:tx>
          <c:invertIfNegative val="0"/>
          <c:dLbls>
            <c:spPr>
              <a:noFill/>
              <a:ln>
                <a:noFill/>
              </a:ln>
              <a:effectLst/>
            </c:spPr>
            <c:txPr>
              <a:bodyPr/>
              <a:lstStyle/>
              <a:p>
                <a:pPr>
                  <a:defRPr baseline="0">
                    <a:solidFill>
                      <a:schemeClr val="bg1"/>
                    </a:solidFill>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2010</c:v>
                </c:pt>
                <c:pt idx="1">
                  <c:v>2015</c:v>
                </c:pt>
                <c:pt idx="2">
                  <c:v>2020</c:v>
                </c:pt>
                <c:pt idx="3">
                  <c:v>2030</c:v>
                </c:pt>
              </c:numCache>
            </c:numRef>
          </c:cat>
          <c:val>
            <c:numRef>
              <c:f>Sheet1!$G$2:$G$5</c:f>
              <c:numCache>
                <c:formatCode>General</c:formatCode>
                <c:ptCount val="4"/>
                <c:pt idx="0">
                  <c:v>6.9</c:v>
                </c:pt>
                <c:pt idx="1">
                  <c:v>8.6</c:v>
                </c:pt>
                <c:pt idx="2">
                  <c:v>11.2</c:v>
                </c:pt>
                <c:pt idx="3">
                  <c:v>18</c:v>
                </c:pt>
              </c:numCache>
            </c:numRef>
          </c:val>
          <c:extLst>
            <c:ext xmlns:c16="http://schemas.microsoft.com/office/drawing/2014/chart" uri="{C3380CC4-5D6E-409C-BE32-E72D297353CC}">
              <c16:uniqueId val="{00000005-8909-4B62-A5D0-A58F451BF6D0}"/>
            </c:ext>
          </c:extLst>
        </c:ser>
        <c:dLbls>
          <c:showLegendKey val="0"/>
          <c:showVal val="0"/>
          <c:showCatName val="0"/>
          <c:showSerName val="0"/>
          <c:showPercent val="0"/>
          <c:showBubbleSize val="0"/>
        </c:dLbls>
        <c:gapWidth val="150"/>
        <c:overlap val="100"/>
        <c:axId val="42208640"/>
        <c:axId val="42247296"/>
      </c:barChart>
      <c:catAx>
        <c:axId val="42208640"/>
        <c:scaling>
          <c:orientation val="maxMin"/>
        </c:scaling>
        <c:delete val="0"/>
        <c:axPos val="l"/>
        <c:numFmt formatCode="General" sourceLinked="1"/>
        <c:majorTickMark val="out"/>
        <c:minorTickMark val="none"/>
        <c:tickLblPos val="nextTo"/>
        <c:crossAx val="42247296"/>
        <c:crosses val="autoZero"/>
        <c:auto val="1"/>
        <c:lblAlgn val="ctr"/>
        <c:lblOffset val="100"/>
        <c:noMultiLvlLbl val="0"/>
      </c:catAx>
      <c:valAx>
        <c:axId val="42247296"/>
        <c:scaling>
          <c:orientation val="minMax"/>
          <c:max val="100"/>
        </c:scaling>
        <c:delete val="0"/>
        <c:axPos val="t"/>
        <c:majorGridlines/>
        <c:numFmt formatCode="General" sourceLinked="1"/>
        <c:majorTickMark val="out"/>
        <c:minorTickMark val="none"/>
        <c:tickLblPos val="nextTo"/>
        <c:crossAx val="42208640"/>
        <c:crosses val="autoZero"/>
        <c:crossBetween val="between"/>
      </c:valAx>
    </c:plotArea>
    <c:legend>
      <c:legendPos val="r"/>
      <c:layout/>
      <c:overlay val="0"/>
    </c:legend>
    <c:plotVisOnly val="1"/>
    <c:dispBlanksAs val="gap"/>
    <c:showDLblsOverMax val="0"/>
  </c:chart>
  <c:txPr>
    <a:bodyPr/>
    <a:lstStyle/>
    <a:p>
      <a:pPr>
        <a:defRPr sz="1800"/>
      </a:pPr>
      <a:endParaRPr lang="nl-N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8" y="0"/>
            <a:ext cx="2889938" cy="496332"/>
          </a:xfrm>
          <a:prstGeom prst="rect">
            <a:avLst/>
          </a:prstGeom>
        </p:spPr>
        <p:txBody>
          <a:bodyPr vert="horz" lIns="91440" tIns="45720" rIns="91440" bIns="45720" rtlCol="0"/>
          <a:lstStyle>
            <a:lvl1pPr algn="r">
              <a:defRPr sz="1200"/>
            </a:lvl1pPr>
          </a:lstStyle>
          <a:p>
            <a:fld id="{4FD96FDC-1B07-4624-A1E2-3484AE848D39}" type="datetimeFigureOut">
              <a:rPr lang="en-US" smtClean="0"/>
              <a:t>9/28/2022</a:t>
            </a:fld>
            <a:endParaRPr lang="en-US"/>
          </a:p>
        </p:txBody>
      </p:sp>
      <p:sp>
        <p:nvSpPr>
          <p:cNvPr id="4" name="Footer Placeholder 3"/>
          <p:cNvSpPr>
            <a:spLocks noGrp="1"/>
          </p:cNvSpPr>
          <p:nvPr>
            <p:ph type="ftr" sz="quarter" idx="2"/>
          </p:nvPr>
        </p:nvSpPr>
        <p:spPr>
          <a:xfrm>
            <a:off x="1" y="9428584"/>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8" y="9428584"/>
            <a:ext cx="2889938" cy="496332"/>
          </a:xfrm>
          <a:prstGeom prst="rect">
            <a:avLst/>
          </a:prstGeom>
        </p:spPr>
        <p:txBody>
          <a:bodyPr vert="horz" lIns="91440" tIns="45720" rIns="91440" bIns="45720" rtlCol="0" anchor="b"/>
          <a:lstStyle>
            <a:lvl1pPr algn="r">
              <a:defRPr sz="1200"/>
            </a:lvl1pPr>
          </a:lstStyle>
          <a:p>
            <a:fld id="{685E9781-2EC5-4C26-A4B8-5AEC99030A16}" type="slidenum">
              <a:rPr lang="en-US" smtClean="0"/>
              <a:t>‹#›</a:t>
            </a:fld>
            <a:endParaRPr lang="en-US"/>
          </a:p>
        </p:txBody>
      </p:sp>
    </p:spTree>
    <p:extLst>
      <p:ext uri="{BB962C8B-B14F-4D97-AF65-F5344CB8AC3E}">
        <p14:creationId xmlns:p14="http://schemas.microsoft.com/office/powerpoint/2010/main" val="256230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8" y="0"/>
            <a:ext cx="2889938" cy="496332"/>
          </a:xfrm>
          <a:prstGeom prst="rect">
            <a:avLst/>
          </a:prstGeom>
        </p:spPr>
        <p:txBody>
          <a:bodyPr vert="horz" lIns="91440" tIns="45720" rIns="91440" bIns="45720" rtlCol="0"/>
          <a:lstStyle>
            <a:lvl1pPr algn="r">
              <a:defRPr sz="1200"/>
            </a:lvl1pPr>
          </a:lstStyle>
          <a:p>
            <a:fld id="{A36B33AA-1024-4DA6-9E6D-B8424A1BF05D}" type="datetimeFigureOut">
              <a:rPr lang="en-US" smtClean="0"/>
              <a:t>9/28/2022</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5"/>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8" y="9428584"/>
            <a:ext cx="2889938" cy="496332"/>
          </a:xfrm>
          <a:prstGeom prst="rect">
            <a:avLst/>
          </a:prstGeom>
        </p:spPr>
        <p:txBody>
          <a:bodyPr vert="horz" lIns="91440" tIns="45720" rIns="91440" bIns="45720" rtlCol="0" anchor="b"/>
          <a:lstStyle>
            <a:lvl1pPr algn="r">
              <a:defRPr sz="1200"/>
            </a:lvl1pPr>
          </a:lstStyle>
          <a:p>
            <a:fld id="{F3FDD09F-81B6-4B4F-ABE4-EF935BF1561E}" type="slidenum">
              <a:rPr lang="en-US" smtClean="0"/>
              <a:t>‹#›</a:t>
            </a:fld>
            <a:endParaRPr lang="en-US"/>
          </a:p>
        </p:txBody>
      </p:sp>
    </p:spTree>
    <p:extLst>
      <p:ext uri="{BB962C8B-B14F-4D97-AF65-F5344CB8AC3E}">
        <p14:creationId xmlns:p14="http://schemas.microsoft.com/office/powerpoint/2010/main" val="141024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3FDD09F-81B6-4B4F-ABE4-EF935BF1561E}" type="slidenum">
              <a:rPr lang="en-US" smtClean="0"/>
              <a:t>1</a:t>
            </a:fld>
            <a:endParaRPr lang="en-US"/>
          </a:p>
        </p:txBody>
      </p:sp>
    </p:spTree>
    <p:extLst>
      <p:ext uri="{BB962C8B-B14F-4D97-AF65-F5344CB8AC3E}">
        <p14:creationId xmlns:p14="http://schemas.microsoft.com/office/powerpoint/2010/main" val="85670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3FDD09F-81B6-4B4F-ABE4-EF935BF1561E}" type="slidenum">
              <a:rPr lang="en-US" smtClean="0"/>
              <a:t>10</a:t>
            </a:fld>
            <a:endParaRPr lang="en-US"/>
          </a:p>
        </p:txBody>
      </p:sp>
    </p:spTree>
    <p:extLst>
      <p:ext uri="{BB962C8B-B14F-4D97-AF65-F5344CB8AC3E}">
        <p14:creationId xmlns:p14="http://schemas.microsoft.com/office/powerpoint/2010/main" val="2169268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nl-NL" dirty="0" smtClean="0"/>
              <a:t>Bijvoorbeeld</a:t>
            </a:r>
          </a:p>
          <a:p>
            <a:pPr marL="0" indent="0"/>
            <a:r>
              <a:rPr lang="nl-NL" sz="1200" b="0" dirty="0" smtClean="0"/>
              <a:t>Ontwikkeling beweegbeleid</a:t>
            </a:r>
          </a:p>
          <a:p>
            <a:pPr marL="0" indent="0"/>
            <a:r>
              <a:rPr lang="nl-NL" sz="1200" b="0" dirty="0" smtClean="0"/>
              <a:t>Medicatiebeleid voor stoppen van medicatie bij kwetsbare ouderen</a:t>
            </a:r>
          </a:p>
          <a:p>
            <a:pPr marL="0" indent="0"/>
            <a:r>
              <a:rPr lang="nl-NL" sz="1200" b="0" dirty="0" smtClean="0"/>
              <a:t>Gezamenlijke aanpak voor onrust bij ouderen</a:t>
            </a:r>
          </a:p>
          <a:p>
            <a:pPr marL="0" indent="0"/>
            <a:r>
              <a:rPr lang="nl-NL" sz="1200" b="0" dirty="0" smtClean="0"/>
              <a:t>Overleg over afstemming huisarts / verzorgingshuis</a:t>
            </a:r>
          </a:p>
          <a:p>
            <a:pPr marL="0" indent="0"/>
            <a:r>
              <a:rPr lang="nl-NL" sz="1200" b="0" dirty="0" smtClean="0"/>
              <a:t>Maatjesproject</a:t>
            </a:r>
          </a:p>
          <a:p>
            <a:endParaRPr lang="en-US" dirty="0"/>
          </a:p>
        </p:txBody>
      </p:sp>
      <p:sp>
        <p:nvSpPr>
          <p:cNvPr id="4" name="Slide Number Placeholder 3"/>
          <p:cNvSpPr>
            <a:spLocks noGrp="1"/>
          </p:cNvSpPr>
          <p:nvPr>
            <p:ph type="sldNum" sz="quarter" idx="10"/>
          </p:nvPr>
        </p:nvSpPr>
        <p:spPr/>
        <p:txBody>
          <a:bodyPr/>
          <a:lstStyle/>
          <a:p>
            <a:fld id="{F3FDD09F-81B6-4B4F-ABE4-EF935BF1561E}" type="slidenum">
              <a:rPr lang="en-US" smtClean="0"/>
              <a:t>11</a:t>
            </a:fld>
            <a:endParaRPr lang="en-US"/>
          </a:p>
        </p:txBody>
      </p:sp>
    </p:spTree>
    <p:extLst>
      <p:ext uri="{BB962C8B-B14F-4D97-AF65-F5344CB8AC3E}">
        <p14:creationId xmlns:p14="http://schemas.microsoft.com/office/powerpoint/2010/main" val="205814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3FDD09F-81B6-4B4F-ABE4-EF935BF1561E}" type="slidenum">
              <a:rPr lang="en-US" smtClean="0"/>
              <a:t>12</a:t>
            </a:fld>
            <a:endParaRPr lang="en-US"/>
          </a:p>
        </p:txBody>
      </p:sp>
    </p:spTree>
    <p:extLst>
      <p:ext uri="{BB962C8B-B14F-4D97-AF65-F5344CB8AC3E}">
        <p14:creationId xmlns:p14="http://schemas.microsoft.com/office/powerpoint/2010/main" val="650974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Eerst de zorg.</a:t>
            </a:r>
          </a:p>
          <a:p>
            <a:r>
              <a:rPr lang="nl-NL" dirty="0" smtClean="0"/>
              <a:t>Wat</a:t>
            </a:r>
            <a:r>
              <a:rPr lang="nl-NL" baseline="0" dirty="0" smtClean="0"/>
              <a:t> is de waarde van het netwerk</a:t>
            </a:r>
          </a:p>
          <a:p>
            <a:endParaRPr lang="nl-NL" dirty="0" smtClean="0"/>
          </a:p>
          <a:p>
            <a:r>
              <a:rPr lang="nl-NL" dirty="0" smtClean="0"/>
              <a:t>Delen van informatie</a:t>
            </a:r>
          </a:p>
          <a:p>
            <a:pPr marL="171450" indent="-171450">
              <a:buFontTx/>
              <a:buChar char="-"/>
            </a:pPr>
            <a:r>
              <a:rPr lang="nl-NL" baseline="0" dirty="0" smtClean="0"/>
              <a:t>Verschillende manieren: via partnercommissie, bestuur, nieuwsbrieven</a:t>
            </a:r>
          </a:p>
          <a:p>
            <a:pPr marL="171450" indent="-171450">
              <a:buFontTx/>
              <a:buChar char="-"/>
            </a:pPr>
            <a:endParaRPr lang="nl-NL" baseline="0" dirty="0" smtClean="0"/>
          </a:p>
          <a:p>
            <a:pPr marL="0" indent="0">
              <a:buFontTx/>
              <a:buNone/>
            </a:pPr>
            <a:r>
              <a:rPr lang="nl-NL" baseline="0" dirty="0" smtClean="0"/>
              <a:t>Signaleren en samen oppakken van verbeterpunten</a:t>
            </a:r>
          </a:p>
          <a:p>
            <a:pPr marL="171450" indent="-171450">
              <a:buFontTx/>
              <a:buChar char="-"/>
            </a:pPr>
            <a:r>
              <a:rPr lang="nl-NL" baseline="0" dirty="0" smtClean="0"/>
              <a:t>Voorbeeld medicatieproject, onrust bij ouderen, beweegbeleid</a:t>
            </a:r>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3FDD09F-81B6-4B4F-ABE4-EF935BF1561E}" type="slidenum">
              <a:rPr lang="en-US" smtClean="0"/>
              <a:t>13</a:t>
            </a:fld>
            <a:endParaRPr lang="en-US"/>
          </a:p>
        </p:txBody>
      </p:sp>
    </p:spTree>
    <p:extLst>
      <p:ext uri="{BB962C8B-B14F-4D97-AF65-F5344CB8AC3E}">
        <p14:creationId xmlns:p14="http://schemas.microsoft.com/office/powerpoint/2010/main" val="1266429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DD09F-81B6-4B4F-ABE4-EF935BF1561E}" type="slidenum">
              <a:rPr lang="en-US" smtClean="0"/>
              <a:t>14</a:t>
            </a:fld>
            <a:endParaRPr lang="en-US"/>
          </a:p>
        </p:txBody>
      </p:sp>
    </p:spTree>
    <p:extLst>
      <p:ext uri="{BB962C8B-B14F-4D97-AF65-F5344CB8AC3E}">
        <p14:creationId xmlns:p14="http://schemas.microsoft.com/office/powerpoint/2010/main" val="187793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3FDD09F-81B6-4B4F-ABE4-EF935BF1561E}" type="slidenum">
              <a:rPr lang="en-US" smtClean="0"/>
              <a:t>2</a:t>
            </a:fld>
            <a:endParaRPr lang="en-US"/>
          </a:p>
        </p:txBody>
      </p:sp>
    </p:spTree>
    <p:extLst>
      <p:ext uri="{BB962C8B-B14F-4D97-AF65-F5344CB8AC3E}">
        <p14:creationId xmlns:p14="http://schemas.microsoft.com/office/powerpoint/2010/main" val="215044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3FDD09F-81B6-4B4F-ABE4-EF935BF1561E}" type="slidenum">
              <a:rPr lang="en-US" smtClean="0"/>
              <a:t>3</a:t>
            </a:fld>
            <a:endParaRPr lang="en-US"/>
          </a:p>
        </p:txBody>
      </p:sp>
    </p:spTree>
    <p:extLst>
      <p:ext uri="{BB962C8B-B14F-4D97-AF65-F5344CB8AC3E}">
        <p14:creationId xmlns:p14="http://schemas.microsoft.com/office/powerpoint/2010/main" val="231328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Achtergrond schetsen </a:t>
            </a:r>
            <a:endParaRPr lang="en-US" dirty="0"/>
          </a:p>
        </p:txBody>
      </p:sp>
      <p:sp>
        <p:nvSpPr>
          <p:cNvPr id="4" name="Slide Number Placeholder 3"/>
          <p:cNvSpPr>
            <a:spLocks noGrp="1"/>
          </p:cNvSpPr>
          <p:nvPr>
            <p:ph type="sldNum" sz="quarter" idx="10"/>
          </p:nvPr>
        </p:nvSpPr>
        <p:spPr/>
        <p:txBody>
          <a:bodyPr/>
          <a:lstStyle/>
          <a:p>
            <a:fld id="{F3FDD09F-81B6-4B4F-ABE4-EF935BF1561E}" type="slidenum">
              <a:rPr lang="en-US" smtClean="0"/>
              <a:t>4</a:t>
            </a:fld>
            <a:endParaRPr lang="en-US"/>
          </a:p>
        </p:txBody>
      </p:sp>
    </p:spTree>
    <p:extLst>
      <p:ext uri="{BB962C8B-B14F-4D97-AF65-F5344CB8AC3E}">
        <p14:creationId xmlns:p14="http://schemas.microsoft.com/office/powerpoint/2010/main" val="101608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3FDD09F-81B6-4B4F-ABE4-EF935BF1561E}" type="slidenum">
              <a:rPr lang="en-US" smtClean="0"/>
              <a:t>5</a:t>
            </a:fld>
            <a:endParaRPr lang="en-US"/>
          </a:p>
        </p:txBody>
      </p:sp>
    </p:spTree>
    <p:extLst>
      <p:ext uri="{BB962C8B-B14F-4D97-AF65-F5344CB8AC3E}">
        <p14:creationId xmlns:p14="http://schemas.microsoft.com/office/powerpoint/2010/main" val="219705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3FDD09F-81B6-4B4F-ABE4-EF935BF1561E}" type="slidenum">
              <a:rPr lang="en-US" smtClean="0"/>
              <a:t>6</a:t>
            </a:fld>
            <a:endParaRPr lang="en-US"/>
          </a:p>
        </p:txBody>
      </p:sp>
    </p:spTree>
    <p:extLst>
      <p:ext uri="{BB962C8B-B14F-4D97-AF65-F5344CB8AC3E}">
        <p14:creationId xmlns:p14="http://schemas.microsoft.com/office/powerpoint/2010/main" val="266839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3FDD09F-81B6-4B4F-ABE4-EF935BF1561E}" type="slidenum">
              <a:rPr lang="en-US" smtClean="0"/>
              <a:t>7</a:t>
            </a:fld>
            <a:endParaRPr lang="en-US"/>
          </a:p>
        </p:txBody>
      </p:sp>
    </p:spTree>
    <p:extLst>
      <p:ext uri="{BB962C8B-B14F-4D97-AF65-F5344CB8AC3E}">
        <p14:creationId xmlns:p14="http://schemas.microsoft.com/office/powerpoint/2010/main" val="229237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Om een beeld te schetsen van wat er kwam</a:t>
            </a:r>
            <a:r>
              <a:rPr lang="nl-NL" baseline="0" dirty="0" smtClean="0"/>
              <a:t> kijken bij de opzet van het netwerk</a:t>
            </a:r>
            <a:endParaRPr lang="en-US" dirty="0"/>
          </a:p>
        </p:txBody>
      </p:sp>
      <p:sp>
        <p:nvSpPr>
          <p:cNvPr id="4" name="Slide Number Placeholder 3"/>
          <p:cNvSpPr>
            <a:spLocks noGrp="1"/>
          </p:cNvSpPr>
          <p:nvPr>
            <p:ph type="sldNum" sz="quarter" idx="10"/>
          </p:nvPr>
        </p:nvSpPr>
        <p:spPr/>
        <p:txBody>
          <a:bodyPr/>
          <a:lstStyle/>
          <a:p>
            <a:fld id="{F3FDD09F-81B6-4B4F-ABE4-EF935BF1561E}" type="slidenum">
              <a:rPr lang="en-US" smtClean="0"/>
              <a:t>8</a:t>
            </a:fld>
            <a:endParaRPr lang="en-US"/>
          </a:p>
        </p:txBody>
      </p:sp>
    </p:spTree>
    <p:extLst>
      <p:ext uri="{BB962C8B-B14F-4D97-AF65-F5344CB8AC3E}">
        <p14:creationId xmlns:p14="http://schemas.microsoft.com/office/powerpoint/2010/main" val="100865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3FDD09F-81B6-4B4F-ABE4-EF935BF1561E}" type="slidenum">
              <a:rPr lang="en-US" smtClean="0"/>
              <a:t>9</a:t>
            </a:fld>
            <a:endParaRPr lang="en-US"/>
          </a:p>
        </p:txBody>
      </p:sp>
    </p:spTree>
    <p:extLst>
      <p:ext uri="{BB962C8B-B14F-4D97-AF65-F5344CB8AC3E}">
        <p14:creationId xmlns:p14="http://schemas.microsoft.com/office/powerpoint/2010/main" val="105841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3284984"/>
            <a:ext cx="2627783" cy="357301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atin typeface="Calibri Light" panose="020F03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subtitle style</a:t>
            </a:r>
            <a:endParaRPr lang="en-US" dirty="0"/>
          </a:p>
        </p:txBody>
      </p:sp>
      <p:sp>
        <p:nvSpPr>
          <p:cNvPr id="4" name="Date Placeholder 3"/>
          <p:cNvSpPr>
            <a:spLocks noGrp="1"/>
          </p:cNvSpPr>
          <p:nvPr>
            <p:ph type="dt" sz="half" idx="10"/>
          </p:nvPr>
        </p:nvSpPr>
        <p:spPr>
          <a:xfrm rot="19140000">
            <a:off x="-93417" y="5846402"/>
            <a:ext cx="2176272" cy="201168"/>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69AB-F2A0-449E-B47D-5F754D904C2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93417" y="5846402"/>
            <a:ext cx="2176272" cy="201168"/>
          </a:xfrm>
          <a:prstGeom prst="rect">
            <a:avLst/>
          </a:prstGeom>
        </p:spPr>
        <p:txBody>
          <a:bodyPr/>
          <a:lstStyle/>
          <a:p>
            <a:fld id="{6ECDEDDE-BA21-4CDC-87DA-0B242E251CF2}"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69AB-F2A0-449E-B47D-5F754D904C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93417" y="5846402"/>
            <a:ext cx="2176272" cy="201168"/>
          </a:xfrm>
          <a:prstGeom prst="rect">
            <a:avLst/>
          </a:prstGeom>
        </p:spPr>
        <p:txBody>
          <a:bodyPr/>
          <a:lstStyle/>
          <a:p>
            <a:fld id="{6ECDEDDE-BA21-4CDC-87DA-0B242E251CF2}"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69AB-F2A0-449E-B47D-5F754D904C2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lnSpc>
                <a:spcPct val="150000"/>
              </a:lnSpc>
              <a:spcBef>
                <a:spcPts val="0"/>
              </a:spcBef>
              <a:defRPr sz="2000" b="0" i="0" baseline="0">
                <a:latin typeface="Arial" panose="020B0604020202020204" pitchFamily="34" charset="0"/>
                <a:cs typeface="Arial" panose="020B0604020202020204" pitchFamily="34" charset="0"/>
              </a:defRPr>
            </a:lvl1pPr>
            <a:lvl2pPr>
              <a:lnSpc>
                <a:spcPct val="150000"/>
              </a:lnSpc>
              <a:spcBef>
                <a:spcPts val="0"/>
              </a:spcBef>
              <a:defRPr sz="1800" b="0" i="0" baseline="0">
                <a:latin typeface="Arial" panose="020B0604020202020204" pitchFamily="34" charset="0"/>
                <a:cs typeface="Arial" panose="020B0604020202020204" pitchFamily="34" charset="0"/>
              </a:defRPr>
            </a:lvl2pPr>
            <a:lvl3pPr>
              <a:lnSpc>
                <a:spcPct val="150000"/>
              </a:lnSpc>
              <a:spcBef>
                <a:spcPts val="0"/>
              </a:spcBef>
              <a:defRPr sz="1800" b="0" i="0" baseline="0">
                <a:latin typeface="Arial" panose="020B0604020202020204" pitchFamily="34" charset="0"/>
                <a:cs typeface="Arial" panose="020B0604020202020204" pitchFamily="34" charset="0"/>
              </a:defRPr>
            </a:lvl3pPr>
            <a:lvl4pPr>
              <a:lnSpc>
                <a:spcPct val="150000"/>
              </a:lnSpc>
              <a:spcBef>
                <a:spcPts val="0"/>
              </a:spcBef>
              <a:defRPr sz="1800" b="0" i="0" baseline="0">
                <a:latin typeface="Arial" panose="020B0604020202020204" pitchFamily="34" charset="0"/>
                <a:cs typeface="Arial" panose="020B0604020202020204" pitchFamily="34" charset="0"/>
              </a:defRPr>
            </a:lvl4pPr>
            <a:lvl5pPr>
              <a:lnSpc>
                <a:spcPct val="150000"/>
              </a:lnSpc>
              <a:spcBef>
                <a:spcPts val="0"/>
              </a:spcBef>
              <a:defRPr sz="1800" b="0" i="0" baseline="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08E69AB-F2A0-449E-B47D-5F754D904C23}"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6416" y="5823358"/>
            <a:ext cx="680387" cy="850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Afbeelding 6" descr="UM40_RGB_B_blauw.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20541"/>
          <a:stretch/>
        </p:blipFill>
        <p:spPr>
          <a:xfrm>
            <a:off x="846802" y="6364366"/>
            <a:ext cx="2106474" cy="50708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a:xfrm rot="19140000">
            <a:off x="-93417" y="5846402"/>
            <a:ext cx="2176272" cy="201168"/>
          </a:xfrm>
          <a:prstGeom prst="rect">
            <a:avLst/>
          </a:prstGeom>
        </p:spPr>
        <p:txBody>
          <a:bodyPr/>
          <a:lstStyle/>
          <a:p>
            <a:fld id="{6ECDEDDE-BA21-4CDC-87DA-0B242E251CF2}"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69AB-F2A0-449E-B47D-5F754D904C2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E69AB-F2A0-449E-B47D-5F754D904C2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19140000">
            <a:off x="-93417" y="5846402"/>
            <a:ext cx="2176272" cy="201168"/>
          </a:xfrm>
          <a:prstGeom prst="rect">
            <a:avLst/>
          </a:prstGeom>
        </p:spPr>
        <p:txBody>
          <a:bodyPr/>
          <a:lstStyle/>
          <a:p>
            <a:fld id="{6ECDEDDE-BA21-4CDC-87DA-0B242E251CF2}"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E69AB-F2A0-449E-B47D-5F754D904C2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9140000">
            <a:off x="-93417" y="5846402"/>
            <a:ext cx="2176272" cy="201168"/>
          </a:xfrm>
          <a:prstGeom prst="rect">
            <a:avLst/>
          </a:prstGeom>
        </p:spPr>
        <p:txBody>
          <a:bodyPr/>
          <a:lstStyle/>
          <a:p>
            <a:fld id="{6ECDEDDE-BA21-4CDC-87DA-0B242E251CF2}"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E69AB-F2A0-449E-B47D-5F754D904C2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93417" y="5846402"/>
            <a:ext cx="2176272" cy="201168"/>
          </a:xfrm>
          <a:prstGeom prst="rect">
            <a:avLst/>
          </a:prstGeom>
        </p:spPr>
        <p:txBody>
          <a:bodyPr/>
          <a:lstStyle/>
          <a:p>
            <a:fld id="{6ECDEDDE-BA21-4CDC-87DA-0B242E251CF2}"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E69AB-F2A0-449E-B47D-5F754D904C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a:xfrm rot="19140000">
            <a:off x="-93417" y="5846402"/>
            <a:ext cx="2176272" cy="201168"/>
          </a:xfrm>
          <a:prstGeom prst="rect">
            <a:avLst/>
          </a:prstGeom>
        </p:spPr>
        <p:txBody>
          <a:bodyPr/>
          <a:lstStyle/>
          <a:p>
            <a:fld id="{6ECDEDDE-BA21-4CDC-87DA-0B242E251CF2}" type="datetimeFigureOut">
              <a:rPr lang="en-US" smtClean="0"/>
              <a:t>9/28/2022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08E69AB-F2A0-449E-B47D-5F754D904C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140000">
            <a:off x="-93417" y="5846402"/>
            <a:ext cx="2176272" cy="201168"/>
          </a:xfrm>
          <a:prstGeom prst="rect">
            <a:avLst/>
          </a:prstGeom>
        </p:spPr>
        <p:txBody>
          <a:bodyPr/>
          <a:lstStyle/>
          <a:p>
            <a:fld id="{6ECDEDDE-BA21-4CDC-87DA-0B242E251CF2}"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E69AB-F2A0-449E-B47D-5F754D904C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733255"/>
            <a:ext cx="3574257" cy="112474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733256"/>
            <a:ext cx="9146380" cy="112474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08E69AB-F2A0-449E-B47D-5F754D904C2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gvLD1rNLYAhUOb1AKHUF8AZ4QjRwIBw&amp;url=http%3A%2F%2Finterprofessioneelsamenwerken.nl%2Fpub_jaar%2F2016%2F&amp;psig=AOvVaw1JdgKw1iCyDhJuwuBWBxBl&amp;ust=151584394667188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7772400" cy="1470025"/>
          </a:xfrm>
        </p:spPr>
        <p:txBody>
          <a:bodyPr>
            <a:noAutofit/>
          </a:bodyPr>
          <a:lstStyle/>
          <a:p>
            <a:pPr>
              <a:lnSpc>
                <a:spcPct val="150000"/>
              </a:lnSpc>
            </a:pPr>
            <a:r>
              <a:rPr lang="nl-NL" sz="2400" b="1" dirty="0" smtClean="0"/>
              <a:t>Zorgnetwerk Elsloo</a:t>
            </a:r>
            <a:br>
              <a:rPr lang="nl-NL" sz="2400" b="1" dirty="0" smtClean="0"/>
            </a:br>
            <a:r>
              <a:rPr lang="nl-NL" sz="2400" b="1" dirty="0"/>
              <a:t/>
            </a:r>
            <a:br>
              <a:rPr lang="nl-NL" sz="2400" b="1" dirty="0"/>
            </a:br>
            <a:r>
              <a:rPr lang="nl-NL" sz="2400" b="1" dirty="0" smtClean="0"/>
              <a:t>samenwerking in het dorp </a:t>
            </a:r>
            <a:br>
              <a:rPr lang="nl-NL" sz="2400" b="1" dirty="0" smtClean="0"/>
            </a:br>
            <a:r>
              <a:rPr lang="nl-NL" sz="2400" b="1" dirty="0" smtClean="0"/>
              <a:t>vanuit de formele zorg</a:t>
            </a:r>
            <a:endParaRPr lang="en-US" sz="2400" b="1" dirty="0"/>
          </a:p>
        </p:txBody>
      </p:sp>
      <p:sp>
        <p:nvSpPr>
          <p:cNvPr id="3" name="Subtitle 2"/>
          <p:cNvSpPr>
            <a:spLocks noGrp="1"/>
          </p:cNvSpPr>
          <p:nvPr>
            <p:ph type="subTitle" idx="1"/>
          </p:nvPr>
        </p:nvSpPr>
        <p:spPr>
          <a:xfrm>
            <a:off x="2418686" y="5067718"/>
            <a:ext cx="6696744" cy="648072"/>
          </a:xfrm>
        </p:spPr>
        <p:txBody>
          <a:bodyPr>
            <a:noAutofit/>
          </a:bodyPr>
          <a:lstStyle/>
          <a:p>
            <a:r>
              <a:rPr lang="nl-NL" sz="1800" dirty="0" smtClean="0"/>
              <a:t>Anneke van Dijk</a:t>
            </a:r>
          </a:p>
          <a:p>
            <a:endParaRPr lang="en-US" sz="1800" dirty="0"/>
          </a:p>
          <a:p>
            <a:r>
              <a:rPr lang="en-US" sz="1800" dirty="0" err="1" smtClean="0"/>
              <a:t>Onderzoeker</a:t>
            </a:r>
            <a:r>
              <a:rPr lang="en-US" sz="1800" dirty="0" smtClean="0"/>
              <a:t> </a:t>
            </a:r>
            <a:r>
              <a:rPr lang="en-US" sz="1800" dirty="0" err="1" smtClean="0"/>
              <a:t>universiteit</a:t>
            </a:r>
            <a:r>
              <a:rPr lang="en-US" sz="1800" dirty="0" smtClean="0"/>
              <a:t> Maastricht</a:t>
            </a:r>
          </a:p>
          <a:p>
            <a:r>
              <a:rPr lang="en-US" sz="1800" dirty="0" smtClean="0"/>
              <a:t>Coordinator van het </a:t>
            </a:r>
            <a:r>
              <a:rPr lang="en-US" sz="1800" dirty="0" err="1" smtClean="0"/>
              <a:t>netwerk</a:t>
            </a:r>
            <a:endParaRPr lang="en-US"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420888"/>
            <a:ext cx="1944216" cy="243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845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zorgInhoud</a:t>
            </a:r>
            <a:endParaRPr lang="en-US" dirty="0"/>
          </a:p>
        </p:txBody>
      </p:sp>
      <p:sp>
        <p:nvSpPr>
          <p:cNvPr id="6" name="Text Placeholder 2"/>
          <p:cNvSpPr txBox="1">
            <a:spLocks/>
          </p:cNvSpPr>
          <p:nvPr/>
        </p:nvSpPr>
        <p:spPr>
          <a:xfrm>
            <a:off x="457200" y="2120735"/>
            <a:ext cx="8398164" cy="4308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mtClean="0"/>
              <a:t>Probleem en situatie</a:t>
            </a:r>
            <a:br>
              <a:rPr lang="nl-NL" smtClean="0"/>
            </a:br>
            <a:r>
              <a:rPr lang="nl-NL" smtClean="0"/>
              <a:t>beschrijven vanuit</a:t>
            </a:r>
            <a:br>
              <a:rPr lang="nl-NL" smtClean="0"/>
            </a:br>
            <a:r>
              <a:rPr lang="nl-NL" smtClean="0"/>
              <a:t>doelen patiënt </a:t>
            </a:r>
            <a:endParaRPr lang="en-US" dirty="0"/>
          </a:p>
        </p:txBody>
      </p:sp>
      <p:pic>
        <p:nvPicPr>
          <p:cNvPr id="3074" name="Picture 2" descr="Afbeeldingsresultaat voor interprofessioneel overl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32656"/>
            <a:ext cx="3581971" cy="24302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idx="1"/>
          </p:nvPr>
        </p:nvSpPr>
        <p:spPr/>
        <p:txBody>
          <a:bodyPr>
            <a:normAutofit/>
          </a:bodyPr>
          <a:lstStyle/>
          <a:p>
            <a:pPr marL="0" indent="0"/>
            <a:r>
              <a:rPr lang="nl-NL" dirty="0" smtClean="0"/>
              <a:t>Efficiënt MDO</a:t>
            </a:r>
          </a:p>
          <a:p>
            <a:pPr marL="285750" indent="-285750">
              <a:buFont typeface="Arial" panose="020B0604020202020204" pitchFamily="34" charset="0"/>
              <a:buChar char="•"/>
            </a:pPr>
            <a:r>
              <a:rPr lang="nl-NL" sz="1800" b="0" dirty="0" smtClean="0"/>
              <a:t>Spelregels </a:t>
            </a:r>
          </a:p>
          <a:p>
            <a:pPr marL="285750" indent="-285750">
              <a:buFont typeface="Arial" panose="020B0604020202020204" pitchFamily="34" charset="0"/>
              <a:buChar char="•"/>
            </a:pPr>
            <a:r>
              <a:rPr lang="nl-NL" sz="1800" b="0" dirty="0" smtClean="0"/>
              <a:t>Voorzitter getraind </a:t>
            </a:r>
          </a:p>
          <a:p>
            <a:pPr marL="285750" indent="-285750">
              <a:buFont typeface="Arial" panose="020B0604020202020204" pitchFamily="34" charset="0"/>
              <a:buChar char="•"/>
            </a:pPr>
            <a:r>
              <a:rPr lang="nl-NL" sz="1800" b="0" dirty="0" smtClean="0"/>
              <a:t>Analyse probleem en situatie vanuit doelen van de patiënt </a:t>
            </a:r>
          </a:p>
          <a:p>
            <a:pPr marL="285750" indent="-285750">
              <a:buFont typeface="Arial" panose="020B0604020202020204" pitchFamily="34" charset="0"/>
              <a:buChar char="•"/>
            </a:pPr>
            <a:r>
              <a:rPr lang="nl-NL" sz="1800" dirty="0"/>
              <a:t>Periodieke </a:t>
            </a:r>
            <a:r>
              <a:rPr lang="nl-NL" sz="1800" dirty="0" smtClean="0"/>
              <a:t>evaluatie</a:t>
            </a:r>
          </a:p>
          <a:p>
            <a:pPr marL="0" indent="0"/>
            <a:endParaRPr lang="nl-NL" sz="1800" b="0" dirty="0" smtClean="0"/>
          </a:p>
          <a:p>
            <a:pPr marL="0" indent="0"/>
            <a:r>
              <a:rPr lang="nl-NL" b="0" dirty="0" smtClean="0"/>
              <a:t>Korte lijnen tussen zorgverleners</a:t>
            </a:r>
          </a:p>
          <a:p>
            <a:pPr marL="0" indent="0"/>
            <a:endParaRPr lang="nl-NL" sz="1800" b="0" dirty="0"/>
          </a:p>
        </p:txBody>
      </p:sp>
    </p:spTree>
    <p:extLst>
      <p:ext uri="{BB962C8B-B14F-4D97-AF65-F5344CB8AC3E}">
        <p14:creationId xmlns:p14="http://schemas.microsoft.com/office/powerpoint/2010/main" val="659404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Leren en verbeteren</a:t>
            </a:r>
            <a:endParaRPr lang="en-US" dirty="0"/>
          </a:p>
        </p:txBody>
      </p:sp>
      <p:sp>
        <p:nvSpPr>
          <p:cNvPr id="3" name="Content Placeholder 2"/>
          <p:cNvSpPr>
            <a:spLocks noGrp="1"/>
          </p:cNvSpPr>
          <p:nvPr>
            <p:ph idx="1"/>
          </p:nvPr>
        </p:nvSpPr>
        <p:spPr/>
        <p:txBody>
          <a:bodyPr>
            <a:noAutofit/>
          </a:bodyPr>
          <a:lstStyle/>
          <a:p>
            <a:r>
              <a:rPr lang="nl-NL" sz="1800" dirty="0" smtClean="0"/>
              <a:t>Diverse projecten </a:t>
            </a:r>
            <a:r>
              <a:rPr lang="nl-NL" sz="1800" dirty="0" err="1" smtClean="0"/>
              <a:t>tbv</a:t>
            </a:r>
            <a:r>
              <a:rPr lang="nl-NL" sz="1800" dirty="0" smtClean="0"/>
              <a:t> verbetering zorg</a:t>
            </a:r>
          </a:p>
          <a:p>
            <a:pPr marL="0" indent="0"/>
            <a:endParaRPr lang="en-US" sz="1800" dirty="0"/>
          </a:p>
          <a:p>
            <a:pPr marL="0" indent="0"/>
            <a:r>
              <a:rPr lang="en-US" sz="1800" dirty="0" err="1" smtClean="0"/>
              <a:t>Sinds</a:t>
            </a:r>
            <a:r>
              <a:rPr lang="en-US" sz="1800" dirty="0" smtClean="0"/>
              <a:t> 2019 “</a:t>
            </a:r>
            <a:r>
              <a:rPr lang="en-US" sz="1800" dirty="0" err="1" smtClean="0"/>
              <a:t>Leergemeenschap</a:t>
            </a:r>
            <a:r>
              <a:rPr lang="en-US" sz="1800" dirty="0" smtClean="0"/>
              <a:t>” met </a:t>
            </a:r>
            <a:r>
              <a:rPr lang="en-US" sz="1800" dirty="0" err="1" smtClean="0"/>
              <a:t>andere</a:t>
            </a:r>
            <a:r>
              <a:rPr lang="en-US" sz="1800" dirty="0" smtClean="0"/>
              <a:t> </a:t>
            </a:r>
            <a:r>
              <a:rPr lang="en-US" sz="1800" dirty="0" err="1" smtClean="0"/>
              <a:t>sociale</a:t>
            </a:r>
            <a:r>
              <a:rPr lang="en-US" sz="1800" dirty="0" smtClean="0"/>
              <a:t> partners </a:t>
            </a:r>
          </a:p>
          <a:p>
            <a:pPr marL="285750" indent="-285750">
              <a:buFontTx/>
              <a:buChar char="-"/>
            </a:pPr>
            <a:r>
              <a:rPr lang="en-US" sz="1800" dirty="0" err="1" smtClean="0"/>
              <a:t>Vallen</a:t>
            </a:r>
            <a:r>
              <a:rPr lang="en-US" sz="1800" dirty="0" smtClean="0"/>
              <a:t> / </a:t>
            </a:r>
            <a:r>
              <a:rPr lang="en-US" sz="1800" dirty="0" err="1" smtClean="0"/>
              <a:t>levensloopbestendig</a:t>
            </a:r>
            <a:r>
              <a:rPr lang="en-US" sz="1800" dirty="0" smtClean="0"/>
              <a:t> </a:t>
            </a:r>
            <a:r>
              <a:rPr lang="en-US" sz="1800" dirty="0" err="1" smtClean="0"/>
              <a:t>wonen</a:t>
            </a:r>
            <a:endParaRPr lang="en-US" sz="1800" dirty="0" smtClean="0"/>
          </a:p>
          <a:p>
            <a:pPr marL="285750" indent="-285750">
              <a:buFontTx/>
              <a:buChar char="-"/>
            </a:pPr>
            <a:r>
              <a:rPr lang="en-US" sz="1800" dirty="0" err="1" smtClean="0"/>
              <a:t>Zorgrelatie</a:t>
            </a:r>
            <a:r>
              <a:rPr lang="en-US" sz="1800" dirty="0" smtClean="0"/>
              <a:t> en </a:t>
            </a:r>
            <a:r>
              <a:rPr lang="en-US" sz="1800" dirty="0" err="1" smtClean="0"/>
              <a:t>eigen</a:t>
            </a:r>
            <a:r>
              <a:rPr lang="en-US" sz="1800" dirty="0" smtClean="0"/>
              <a:t> </a:t>
            </a:r>
            <a:r>
              <a:rPr lang="en-US" sz="1800" dirty="0" err="1" smtClean="0"/>
              <a:t>regie</a:t>
            </a:r>
            <a:endParaRPr lang="en-US" sz="1800" dirty="0" smtClean="0"/>
          </a:p>
          <a:p>
            <a:pPr marL="0" indent="0"/>
            <a:endParaRPr lang="en-US" sz="1800" dirty="0" smtClean="0"/>
          </a:p>
          <a:p>
            <a:pPr marL="0" indent="0"/>
            <a:r>
              <a:rPr lang="en-US" sz="2400" b="1" dirty="0" smtClean="0">
                <a:sym typeface="Wingdings" panose="05000000000000000000" pitchFamily="2" charset="2"/>
              </a:rPr>
              <a:t> </a:t>
            </a:r>
            <a:r>
              <a:rPr lang="en-US" sz="2400" b="1" dirty="0" smtClean="0"/>
              <a:t>van </a:t>
            </a:r>
            <a:r>
              <a:rPr lang="en-US" sz="2400" b="1" dirty="0" err="1"/>
              <a:t>zorgnetwerk</a:t>
            </a:r>
            <a:r>
              <a:rPr lang="en-US" sz="2400" b="1" dirty="0"/>
              <a:t> </a:t>
            </a:r>
            <a:r>
              <a:rPr lang="en-US" sz="2400" b="1" dirty="0" err="1"/>
              <a:t>naar</a:t>
            </a:r>
            <a:r>
              <a:rPr lang="en-US" sz="2400" b="1" dirty="0"/>
              <a:t> </a:t>
            </a:r>
            <a:r>
              <a:rPr lang="en-US" sz="2400" b="1" dirty="0" err="1"/>
              <a:t>dorpsnetwerk</a:t>
            </a:r>
            <a:r>
              <a:rPr lang="en-US" sz="2400" b="1" dirty="0"/>
              <a:t>!</a:t>
            </a:r>
          </a:p>
          <a:p>
            <a:pPr marL="285750" indent="-285750">
              <a:buFontTx/>
              <a:buChar char="-"/>
            </a:pPr>
            <a:endParaRPr lang="en-US" sz="1800" dirty="0"/>
          </a:p>
        </p:txBody>
      </p:sp>
    </p:spTree>
    <p:extLst>
      <p:ext uri="{BB962C8B-B14F-4D97-AF65-F5344CB8AC3E}">
        <p14:creationId xmlns:p14="http://schemas.microsoft.com/office/powerpoint/2010/main" val="3430381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Betrokkenheid</a:t>
            </a:r>
            <a:r>
              <a:rPr lang="en-US" dirty="0" smtClean="0"/>
              <a:t> van de burgers</a:t>
            </a:r>
            <a:endParaRPr lang="nl-NL" dirty="0"/>
          </a:p>
        </p:txBody>
      </p:sp>
      <p:pic>
        <p:nvPicPr>
          <p:cNvPr id="4" name="Picture 3"/>
          <p:cNvPicPr>
            <a:picLocks noChangeAspect="1"/>
          </p:cNvPicPr>
          <p:nvPr/>
        </p:nvPicPr>
        <p:blipFill>
          <a:blip r:embed="rId3"/>
          <a:stretch>
            <a:fillRect/>
          </a:stretch>
        </p:blipFill>
        <p:spPr>
          <a:xfrm>
            <a:off x="331832" y="1001075"/>
            <a:ext cx="4251598" cy="1707845"/>
          </a:xfrm>
          <a:prstGeom prst="rect">
            <a:avLst/>
          </a:prstGeom>
        </p:spPr>
      </p:pic>
      <p:pic>
        <p:nvPicPr>
          <p:cNvPr id="5" name="Picture 4"/>
          <p:cNvPicPr/>
          <p:nvPr/>
        </p:nvPicPr>
        <p:blipFill>
          <a:blip r:embed="rId4"/>
          <a:stretch>
            <a:fillRect/>
          </a:stretch>
        </p:blipFill>
        <p:spPr>
          <a:xfrm>
            <a:off x="493404" y="2708920"/>
            <a:ext cx="3980174" cy="2834342"/>
          </a:xfrm>
          <a:prstGeom prst="rect">
            <a:avLst/>
          </a:prstGeom>
        </p:spPr>
      </p:pic>
      <p:pic>
        <p:nvPicPr>
          <p:cNvPr id="3076" name="Picture 4" descr="Participatie - Licht en donker adv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150" y="1854997"/>
            <a:ext cx="4443001" cy="363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653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meerwaarde zorgnetwerk</a:t>
            </a:r>
            <a:endParaRPr lang="en-US" dirty="0"/>
          </a:p>
        </p:txBody>
      </p:sp>
      <p:sp>
        <p:nvSpPr>
          <p:cNvPr id="3" name="Content Placeholder 2"/>
          <p:cNvSpPr>
            <a:spLocks noGrp="1"/>
          </p:cNvSpPr>
          <p:nvPr>
            <p:ph idx="1"/>
          </p:nvPr>
        </p:nvSpPr>
        <p:spPr>
          <a:xfrm>
            <a:off x="822960" y="1100628"/>
            <a:ext cx="7520940" cy="4704636"/>
          </a:xfrm>
        </p:spPr>
        <p:txBody>
          <a:bodyPr>
            <a:normAutofit fontScale="92500" lnSpcReduction="10000"/>
          </a:bodyPr>
          <a:lstStyle/>
          <a:p>
            <a:pPr marL="0" indent="0"/>
            <a:r>
              <a:rPr lang="nl-NL" sz="2400" dirty="0" smtClean="0"/>
              <a:t>Platform:</a:t>
            </a:r>
          </a:p>
          <a:p>
            <a:pPr>
              <a:buFontTx/>
              <a:buChar char="-"/>
            </a:pPr>
            <a:r>
              <a:rPr lang="nl-NL" sz="2100" dirty="0" smtClean="0"/>
              <a:t>Elkaar kennen en blijven kennen</a:t>
            </a:r>
          </a:p>
          <a:p>
            <a:pPr marL="516636" lvl="4" indent="0">
              <a:buNone/>
            </a:pPr>
            <a:r>
              <a:rPr lang="nl-NL" dirty="0" smtClean="0"/>
              <a:t>Bestuur / betrokkenheid partners</a:t>
            </a:r>
            <a:endParaRPr lang="nl-NL" dirty="0"/>
          </a:p>
          <a:p>
            <a:pPr marL="516636" lvl="4" indent="0">
              <a:buNone/>
            </a:pPr>
            <a:r>
              <a:rPr lang="nl-NL" dirty="0" smtClean="0"/>
              <a:t>N</a:t>
            </a:r>
            <a:r>
              <a:rPr lang="nl-NL" b="0" dirty="0" smtClean="0"/>
              <a:t>ieuwsbrieven</a:t>
            </a:r>
          </a:p>
          <a:p>
            <a:pPr marL="516636" lvl="4" indent="0">
              <a:buNone/>
            </a:pPr>
            <a:r>
              <a:rPr lang="nl-NL" b="0" dirty="0" smtClean="0"/>
              <a:t>Netwerkbijeenkomsten</a:t>
            </a:r>
          </a:p>
          <a:p>
            <a:pPr marL="516636" lvl="4" indent="0">
              <a:buNone/>
            </a:pPr>
            <a:endParaRPr lang="nl-NL" b="0" dirty="0" smtClean="0"/>
          </a:p>
          <a:p>
            <a:pPr marL="285750" indent="-285750">
              <a:spcBef>
                <a:spcPts val="1200"/>
              </a:spcBef>
              <a:spcAft>
                <a:spcPts val="1200"/>
              </a:spcAft>
              <a:buFontTx/>
              <a:buChar char="-"/>
            </a:pPr>
            <a:r>
              <a:rPr lang="nl-NL" sz="2000" dirty="0" smtClean="0"/>
              <a:t>Signaleren en discipline-overstijgend oppakken van verbeterpunten</a:t>
            </a:r>
          </a:p>
          <a:p>
            <a:pPr marL="285750" indent="-285750">
              <a:spcBef>
                <a:spcPts val="1200"/>
              </a:spcBef>
              <a:spcAft>
                <a:spcPts val="1200"/>
              </a:spcAft>
              <a:buFontTx/>
              <a:buChar char="-"/>
            </a:pPr>
            <a:r>
              <a:rPr lang="nl-NL" dirty="0" smtClean="0"/>
              <a:t>Rol in onderwijs van toekomstige zorgverleners</a:t>
            </a:r>
            <a:r>
              <a:rPr lang="nl-NL" sz="1800" dirty="0" smtClean="0"/>
              <a:t/>
            </a:r>
            <a:br>
              <a:rPr lang="nl-NL" sz="1800" dirty="0" smtClean="0"/>
            </a:br>
            <a:r>
              <a:rPr lang="nl-NL" sz="1800"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62500"/>
            <a:ext cx="208823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728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C:\Users\anneke.vandijk\Downloads\WhatsApp Image 2022-09-21 at 14.18.26.jpeg"/>
          <p:cNvPicPr/>
          <p:nvPr/>
        </p:nvPicPr>
        <p:blipFill>
          <a:blip r:embed="rId3">
            <a:extLst>
              <a:ext uri="{28A0092B-C50C-407E-A947-70E740481C1C}">
                <a14:useLocalDpi xmlns:a14="http://schemas.microsoft.com/office/drawing/2010/main" val="0"/>
              </a:ext>
            </a:extLst>
          </a:blip>
          <a:srcRect/>
          <a:stretch>
            <a:fillRect/>
          </a:stretch>
        </p:blipFill>
        <p:spPr bwMode="auto">
          <a:xfrm>
            <a:off x="-180528" y="0"/>
            <a:ext cx="9324528" cy="6858000"/>
          </a:xfrm>
          <a:prstGeom prst="rect">
            <a:avLst/>
          </a:prstGeom>
          <a:noFill/>
          <a:ln>
            <a:noFill/>
          </a:ln>
        </p:spPr>
      </p:pic>
    </p:spTree>
    <p:extLst>
      <p:ext uri="{BB962C8B-B14F-4D97-AF65-F5344CB8AC3E}">
        <p14:creationId xmlns:p14="http://schemas.microsoft.com/office/powerpoint/2010/main" val="284770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 </a:t>
            </a:r>
            <a:r>
              <a:rPr lang="en-US" dirty="0" err="1" smtClean="0"/>
              <a:t>dorp</a:t>
            </a:r>
            <a:r>
              <a:rPr lang="en-US" dirty="0" smtClean="0"/>
              <a:t> </a:t>
            </a:r>
            <a:r>
              <a:rPr lang="en-US" dirty="0" err="1" smtClean="0"/>
              <a:t>Elsloo</a:t>
            </a:r>
            <a:r>
              <a:rPr lang="en-US" dirty="0" smtClean="0"/>
              <a:t> (Limburg)</a:t>
            </a:r>
            <a:endParaRPr lang="nl-NL" dirty="0"/>
          </a:p>
        </p:txBody>
      </p:sp>
      <p:pic>
        <p:nvPicPr>
          <p:cNvPr id="6" name="Content Placeholder 5"/>
          <p:cNvPicPr>
            <a:picLocks noGrp="1" noChangeAspect="1"/>
          </p:cNvPicPr>
          <p:nvPr>
            <p:ph idx="1"/>
          </p:nvPr>
        </p:nvPicPr>
        <p:blipFill>
          <a:blip r:embed="rId3"/>
          <a:stretch>
            <a:fillRect/>
          </a:stretch>
        </p:blipFill>
        <p:spPr>
          <a:xfrm>
            <a:off x="5224064" y="1749916"/>
            <a:ext cx="3119836" cy="3579812"/>
          </a:xfrm>
          <a:prstGeom prst="rect">
            <a:avLst/>
          </a:prstGeom>
        </p:spPr>
      </p:pic>
      <p:pic>
        <p:nvPicPr>
          <p:cNvPr id="5" name="Picture 4"/>
          <p:cNvPicPr>
            <a:picLocks noChangeAspect="1"/>
          </p:cNvPicPr>
          <p:nvPr/>
        </p:nvPicPr>
        <p:blipFill>
          <a:blip r:embed="rId4"/>
          <a:stretch>
            <a:fillRect/>
          </a:stretch>
        </p:blipFill>
        <p:spPr>
          <a:xfrm>
            <a:off x="853822" y="1100628"/>
            <a:ext cx="3867150" cy="4229100"/>
          </a:xfrm>
          <a:prstGeom prst="rect">
            <a:avLst/>
          </a:prstGeom>
        </p:spPr>
      </p:pic>
    </p:spTree>
    <p:extLst>
      <p:ext uri="{BB962C8B-B14F-4D97-AF65-F5344CB8AC3E}">
        <p14:creationId xmlns:p14="http://schemas.microsoft.com/office/powerpoint/2010/main" val="3787590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Zorg in Elsloo</a:t>
            </a:r>
            <a:endParaRPr lang="en-US" dirty="0"/>
          </a:p>
        </p:txBody>
      </p:sp>
      <p:sp>
        <p:nvSpPr>
          <p:cNvPr id="3" name="Content Placeholder 2"/>
          <p:cNvSpPr>
            <a:spLocks noGrp="1"/>
          </p:cNvSpPr>
          <p:nvPr>
            <p:ph idx="1"/>
          </p:nvPr>
        </p:nvSpPr>
        <p:spPr/>
        <p:txBody>
          <a:bodyPr/>
          <a:lstStyle/>
          <a:p>
            <a:r>
              <a:rPr lang="nl-NL" sz="2000" dirty="0" smtClean="0"/>
              <a:t>In 2013 realisatie van een nieuw zorgcomplex</a:t>
            </a:r>
          </a:p>
          <a:p>
            <a:endParaRPr lang="nl-NL" dirty="0"/>
          </a:p>
          <a:p>
            <a:endParaRPr lang="en-US" dirty="0"/>
          </a:p>
        </p:txBody>
      </p:sp>
      <p:pic>
        <p:nvPicPr>
          <p:cNvPr id="5" name="Picture 4" descr="tekening uiterlijk nieuwbo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772816"/>
            <a:ext cx="6648028" cy="37395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80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Elsloo: Vergrijzing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5108812"/>
              </p:ext>
            </p:extLst>
          </p:nvPr>
        </p:nvGraphicFramePr>
        <p:xfrm>
          <a:off x="822325" y="1100138"/>
          <a:ext cx="7521575" cy="3579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3015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Elsloo: Krimp bevolking</a:t>
            </a:r>
            <a:endParaRPr lang="en-US" dirty="0"/>
          </a:p>
        </p:txBody>
      </p:sp>
      <p:pic>
        <p:nvPicPr>
          <p:cNvPr id="4" name="Picture 4"/>
          <p:cNvPicPr>
            <a:picLocks noGrp="1" noChangeAspect="1" noChangeArrowheads="1"/>
          </p:cNvPicPr>
          <p:nvPr>
            <p:ph idx="1"/>
          </p:nvPr>
        </p:nvPicPr>
        <p:blipFill rotWithShape="1">
          <a:blip r:embed="rId3"/>
          <a:srcRect l="290" t="9396" r="9218" b="6765"/>
          <a:stretch/>
        </p:blipFill>
        <p:spPr bwMode="auto">
          <a:xfrm>
            <a:off x="971600" y="1268760"/>
            <a:ext cx="6659603" cy="3880253"/>
          </a:xfrm>
          <a:prstGeom prst="rect">
            <a:avLst/>
          </a:prstGeom>
          <a:noFill/>
          <a:ln w="9525">
            <a:noFill/>
            <a:miter lim="800000"/>
            <a:headEnd/>
            <a:tailEnd/>
          </a:ln>
        </p:spPr>
      </p:pic>
    </p:spTree>
    <p:extLst>
      <p:ext uri="{BB962C8B-B14F-4D97-AF65-F5344CB8AC3E}">
        <p14:creationId xmlns:p14="http://schemas.microsoft.com/office/powerpoint/2010/main" val="1470588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elsloo</a:t>
            </a:r>
            <a:endParaRPr lang="en-US" dirty="0"/>
          </a:p>
        </p:txBody>
      </p:sp>
      <p:sp>
        <p:nvSpPr>
          <p:cNvPr id="3" name="Content Placeholder 2"/>
          <p:cNvSpPr>
            <a:spLocks noGrp="1"/>
          </p:cNvSpPr>
          <p:nvPr>
            <p:ph idx="1"/>
          </p:nvPr>
        </p:nvSpPr>
        <p:spPr>
          <a:xfrm>
            <a:off x="822960" y="1100628"/>
            <a:ext cx="7520940" cy="3696524"/>
          </a:xfrm>
        </p:spPr>
        <p:txBody>
          <a:bodyPr>
            <a:normAutofit lnSpcReduction="10000"/>
          </a:bodyPr>
          <a:lstStyle/>
          <a:p>
            <a:pPr marL="0" indent="0"/>
            <a:r>
              <a:rPr lang="nl-NL" sz="2000" dirty="0" smtClean="0"/>
              <a:t>Vergrijzing en ontgroening:</a:t>
            </a:r>
          </a:p>
          <a:p>
            <a:pPr>
              <a:buFontTx/>
              <a:buChar char="-"/>
            </a:pPr>
            <a:endParaRPr lang="nl-NL" sz="2000" dirty="0" smtClean="0"/>
          </a:p>
          <a:p>
            <a:pPr>
              <a:buFontTx/>
              <a:buChar char="-"/>
            </a:pPr>
            <a:endParaRPr lang="nl-NL" sz="2000" dirty="0"/>
          </a:p>
          <a:p>
            <a:pPr>
              <a:buFontTx/>
              <a:buChar char="-"/>
            </a:pPr>
            <a:endParaRPr lang="nl-NL" sz="2000" dirty="0"/>
          </a:p>
          <a:p>
            <a:pPr>
              <a:buFontTx/>
              <a:buChar char="-"/>
            </a:pPr>
            <a:endParaRPr lang="nl-NL" sz="2000" dirty="0" smtClean="0"/>
          </a:p>
          <a:p>
            <a:pPr marL="0" indent="0"/>
            <a:endParaRPr lang="nl-NL" sz="2000" dirty="0" smtClean="0"/>
          </a:p>
          <a:p>
            <a:pPr marL="0" indent="0"/>
            <a:endParaRPr lang="nl-NL" sz="2000" dirty="0" smtClean="0"/>
          </a:p>
          <a:p>
            <a:pPr marL="0" indent="0"/>
            <a:r>
              <a:rPr lang="nl-NL" sz="2800" b="1" dirty="0" smtClean="0"/>
              <a:t>Verdubbeling aantal 75+ers!</a:t>
            </a:r>
          </a:p>
        </p:txBody>
      </p:sp>
      <p:graphicFrame>
        <p:nvGraphicFramePr>
          <p:cNvPr id="5" name="Table 4"/>
          <p:cNvGraphicFramePr>
            <a:graphicFrameLocks noGrp="1"/>
          </p:cNvGraphicFramePr>
          <p:nvPr>
            <p:extLst>
              <p:ext uri="{D42A27DB-BD31-4B8C-83A1-F6EECF244321}">
                <p14:modId xmlns:p14="http://schemas.microsoft.com/office/powerpoint/2010/main" val="2432891448"/>
              </p:ext>
            </p:extLst>
          </p:nvPr>
        </p:nvGraphicFramePr>
        <p:xfrm>
          <a:off x="971600" y="1772816"/>
          <a:ext cx="6408711" cy="1656183"/>
        </p:xfrm>
        <a:graphic>
          <a:graphicData uri="http://schemas.openxmlformats.org/drawingml/2006/table">
            <a:tbl>
              <a:tblPr firstRow="1" bandRow="1">
                <a:tableStyleId>{72833802-FEF1-4C79-8D5D-14CF1EAF98D9}</a:tableStyleId>
              </a:tblPr>
              <a:tblGrid>
                <a:gridCol w="2136237">
                  <a:extLst>
                    <a:ext uri="{9D8B030D-6E8A-4147-A177-3AD203B41FA5}">
                      <a16:colId xmlns:a16="http://schemas.microsoft.com/office/drawing/2014/main" val="20000"/>
                    </a:ext>
                  </a:extLst>
                </a:gridCol>
                <a:gridCol w="2136237">
                  <a:extLst>
                    <a:ext uri="{9D8B030D-6E8A-4147-A177-3AD203B41FA5}">
                      <a16:colId xmlns:a16="http://schemas.microsoft.com/office/drawing/2014/main" val="20001"/>
                    </a:ext>
                  </a:extLst>
                </a:gridCol>
                <a:gridCol w="2136237">
                  <a:extLst>
                    <a:ext uri="{9D8B030D-6E8A-4147-A177-3AD203B41FA5}">
                      <a16:colId xmlns:a16="http://schemas.microsoft.com/office/drawing/2014/main" val="20002"/>
                    </a:ext>
                  </a:extLst>
                </a:gridCol>
              </a:tblGrid>
              <a:tr h="552061">
                <a:tc>
                  <a:txBody>
                    <a:bodyPr/>
                    <a:lstStyle/>
                    <a:p>
                      <a:r>
                        <a:rPr lang="nl-NL" dirty="0" smtClean="0">
                          <a:latin typeface="Lucida Sans" panose="020B0602030504020204" pitchFamily="34" charset="0"/>
                        </a:rPr>
                        <a:t>Jaar</a:t>
                      </a:r>
                      <a:endParaRPr lang="en-US" dirty="0">
                        <a:latin typeface="Lucida Sans" panose="020B0602030504020204" pitchFamily="34" charset="0"/>
                      </a:endParaRPr>
                    </a:p>
                  </a:txBody>
                  <a:tcPr/>
                </a:tc>
                <a:tc>
                  <a:txBody>
                    <a:bodyPr/>
                    <a:lstStyle/>
                    <a:p>
                      <a:pPr algn="ctr"/>
                      <a:r>
                        <a:rPr lang="nl-NL" dirty="0" smtClean="0">
                          <a:latin typeface="Lucida Sans" panose="020B0602030504020204" pitchFamily="34" charset="0"/>
                        </a:rPr>
                        <a:t>2011</a:t>
                      </a:r>
                      <a:endParaRPr lang="en-US" dirty="0">
                        <a:latin typeface="Lucida Sans" panose="020B0602030504020204" pitchFamily="34" charset="0"/>
                      </a:endParaRPr>
                    </a:p>
                  </a:txBody>
                  <a:tcPr/>
                </a:tc>
                <a:tc>
                  <a:txBody>
                    <a:bodyPr/>
                    <a:lstStyle/>
                    <a:p>
                      <a:pPr algn="ctr"/>
                      <a:r>
                        <a:rPr lang="nl-NL" dirty="0" smtClean="0">
                          <a:latin typeface="Lucida Sans" panose="020B0602030504020204" pitchFamily="34" charset="0"/>
                        </a:rPr>
                        <a:t>2030</a:t>
                      </a:r>
                      <a:endParaRPr lang="en-US" dirty="0">
                        <a:latin typeface="Lucida Sans" panose="020B0602030504020204" pitchFamily="34" charset="0"/>
                      </a:endParaRPr>
                    </a:p>
                  </a:txBody>
                  <a:tcPr/>
                </a:tc>
                <a:extLst>
                  <a:ext uri="{0D108BD9-81ED-4DB2-BD59-A6C34878D82A}">
                    <a16:rowId xmlns:a16="http://schemas.microsoft.com/office/drawing/2014/main" val="10000"/>
                  </a:ext>
                </a:extLst>
              </a:tr>
              <a:tr h="552061">
                <a:tc>
                  <a:txBody>
                    <a:bodyPr/>
                    <a:lstStyle/>
                    <a:p>
                      <a:r>
                        <a:rPr lang="nl-NL" dirty="0" smtClean="0">
                          <a:latin typeface="Lucida Sans" panose="020B0602030504020204" pitchFamily="34" charset="0"/>
                        </a:rPr>
                        <a:t>Inwoners</a:t>
                      </a:r>
                      <a:endParaRPr lang="en-US" dirty="0">
                        <a:latin typeface="Lucida Sans" panose="020B0602030504020204" pitchFamily="34" charset="0"/>
                      </a:endParaRPr>
                    </a:p>
                  </a:txBody>
                  <a:tcPr/>
                </a:tc>
                <a:tc>
                  <a:txBody>
                    <a:bodyPr/>
                    <a:lstStyle/>
                    <a:p>
                      <a:pPr algn="ctr"/>
                      <a:r>
                        <a:rPr lang="nl-NL" dirty="0" smtClean="0">
                          <a:latin typeface="Lucida Sans" panose="020B0602030504020204" pitchFamily="34" charset="0"/>
                        </a:rPr>
                        <a:t>8.905</a:t>
                      </a:r>
                      <a:endParaRPr lang="en-US" dirty="0">
                        <a:latin typeface="Lucida Sans" panose="020B0602030504020204" pitchFamily="34" charset="0"/>
                      </a:endParaRPr>
                    </a:p>
                  </a:txBody>
                  <a:tcPr/>
                </a:tc>
                <a:tc>
                  <a:txBody>
                    <a:bodyPr/>
                    <a:lstStyle/>
                    <a:p>
                      <a:pPr algn="ctr"/>
                      <a:r>
                        <a:rPr lang="nl-NL" dirty="0" smtClean="0">
                          <a:latin typeface="Lucida Sans" panose="020B0602030504020204" pitchFamily="34" charset="0"/>
                        </a:rPr>
                        <a:t>7.450</a:t>
                      </a:r>
                      <a:endParaRPr lang="en-US" dirty="0">
                        <a:latin typeface="Lucida Sans" panose="020B0602030504020204" pitchFamily="34" charset="0"/>
                      </a:endParaRPr>
                    </a:p>
                  </a:txBody>
                  <a:tcPr/>
                </a:tc>
                <a:extLst>
                  <a:ext uri="{0D108BD9-81ED-4DB2-BD59-A6C34878D82A}">
                    <a16:rowId xmlns:a16="http://schemas.microsoft.com/office/drawing/2014/main" val="10001"/>
                  </a:ext>
                </a:extLst>
              </a:tr>
              <a:tr h="552061">
                <a:tc>
                  <a:txBody>
                    <a:bodyPr/>
                    <a:lstStyle/>
                    <a:p>
                      <a:r>
                        <a:rPr lang="nl-NL" dirty="0" smtClean="0">
                          <a:latin typeface="Lucida Sans" panose="020B0602030504020204" pitchFamily="34" charset="0"/>
                        </a:rPr>
                        <a:t>75+ers</a:t>
                      </a:r>
                      <a:endParaRPr lang="en-US" dirty="0">
                        <a:latin typeface="Lucida Sans" panose="020B0602030504020204" pitchFamily="34" charset="0"/>
                      </a:endParaRPr>
                    </a:p>
                  </a:txBody>
                  <a:tcPr/>
                </a:tc>
                <a:tc>
                  <a:txBody>
                    <a:bodyPr/>
                    <a:lstStyle/>
                    <a:p>
                      <a:pPr algn="ctr"/>
                      <a:r>
                        <a:rPr lang="nl-NL" dirty="0" smtClean="0">
                          <a:latin typeface="Lucida Sans" panose="020B0602030504020204" pitchFamily="34" charset="0"/>
                        </a:rPr>
                        <a:t>7.3% = 649</a:t>
                      </a:r>
                      <a:endParaRPr lang="en-US" dirty="0">
                        <a:latin typeface="Lucida Sans" panose="020B0602030504020204" pitchFamily="34" charset="0"/>
                      </a:endParaRPr>
                    </a:p>
                  </a:txBody>
                  <a:tcPr/>
                </a:tc>
                <a:tc>
                  <a:txBody>
                    <a:bodyPr/>
                    <a:lstStyle/>
                    <a:p>
                      <a:pPr algn="ctr"/>
                      <a:r>
                        <a:rPr lang="nl-NL" dirty="0" smtClean="0">
                          <a:latin typeface="Lucida Sans" panose="020B0602030504020204" pitchFamily="34" charset="0"/>
                        </a:rPr>
                        <a:t>18% = 1.341</a:t>
                      </a:r>
                      <a:endParaRPr lang="en-US" dirty="0">
                        <a:latin typeface="Lucida Sans" panose="020B0602030504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1942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Zorgnetwerk</a:t>
            </a:r>
            <a:r>
              <a:rPr lang="en-US" dirty="0" smtClean="0"/>
              <a:t> </a:t>
            </a:r>
            <a:r>
              <a:rPr lang="en-US" dirty="0" err="1" smtClean="0"/>
              <a:t>Elsloo</a:t>
            </a:r>
            <a:endParaRPr lang="nl-NL" dirty="0"/>
          </a:p>
        </p:txBody>
      </p:sp>
      <p:sp>
        <p:nvSpPr>
          <p:cNvPr id="3" name="Content Placeholder 2"/>
          <p:cNvSpPr>
            <a:spLocks noGrp="1"/>
          </p:cNvSpPr>
          <p:nvPr>
            <p:ph idx="1"/>
          </p:nvPr>
        </p:nvSpPr>
        <p:spPr/>
        <p:txBody>
          <a:bodyPr>
            <a:normAutofit lnSpcReduction="10000"/>
          </a:bodyPr>
          <a:lstStyle/>
          <a:p>
            <a:pPr marL="0" indent="0"/>
            <a:r>
              <a:rPr lang="nl-NL" dirty="0" smtClean="0"/>
              <a:t>Opgericht in 2011</a:t>
            </a:r>
          </a:p>
          <a:p>
            <a:pPr marL="0" indent="0"/>
            <a:endParaRPr lang="nl-NL" dirty="0"/>
          </a:p>
          <a:p>
            <a:pPr marL="0" indent="0"/>
            <a:r>
              <a:rPr lang="nl-NL" dirty="0" smtClean="0"/>
              <a:t>“Te </a:t>
            </a:r>
            <a:r>
              <a:rPr lang="nl-NL" dirty="0"/>
              <a:t>komen tot een toekomstbestendig netwerk van zorgverleners op één locatie met als doel de gezondheid en het welzijn van alle (kwetsbare) ouderen in Elsloo te bevorderen en zo de zorgbehoefte te beperken</a:t>
            </a:r>
            <a:r>
              <a:rPr lang="nl-NL" dirty="0" smtClean="0"/>
              <a:t>.”</a:t>
            </a:r>
          </a:p>
          <a:p>
            <a:pPr marL="0" indent="0"/>
            <a:endParaRPr lang="en-US" dirty="0"/>
          </a:p>
          <a:p>
            <a:pPr marL="0" indent="0"/>
            <a:r>
              <a:rPr lang="en-US" dirty="0" smtClean="0">
                <a:sym typeface="Wingdings" panose="05000000000000000000" pitchFamily="2" charset="2"/>
              </a:rPr>
              <a:t> </a:t>
            </a:r>
            <a:r>
              <a:rPr lang="en-US" dirty="0" err="1" smtClean="0"/>
              <a:t>Hiaten</a:t>
            </a:r>
            <a:r>
              <a:rPr lang="en-US" dirty="0" smtClean="0"/>
              <a:t> en </a:t>
            </a:r>
            <a:r>
              <a:rPr lang="en-US" dirty="0" err="1" smtClean="0"/>
              <a:t>doublures</a:t>
            </a:r>
            <a:r>
              <a:rPr lang="en-US" dirty="0" smtClean="0"/>
              <a:t> </a:t>
            </a:r>
            <a:r>
              <a:rPr lang="en-US" dirty="0" err="1" smtClean="0"/>
              <a:t>voorkomen</a:t>
            </a:r>
            <a:endParaRPr lang="nl-NL" dirty="0"/>
          </a:p>
          <a:p>
            <a:pPr>
              <a:buFontTx/>
              <a:buChar char="-"/>
            </a:pPr>
            <a:endParaRPr lang="en-US" dirty="0" smtClean="0"/>
          </a:p>
          <a:p>
            <a:pPr marL="0" indent="0"/>
            <a:endParaRPr lang="en-US" dirty="0"/>
          </a:p>
          <a:p>
            <a:pPr>
              <a:buFontTx/>
              <a:buChar char="-"/>
            </a:pPr>
            <a:endParaRPr lang="nl-NL" dirty="0"/>
          </a:p>
        </p:txBody>
      </p:sp>
    </p:spTree>
    <p:extLst>
      <p:ext uri="{BB962C8B-B14F-4D97-AF65-F5344CB8AC3E}">
        <p14:creationId xmlns:p14="http://schemas.microsoft.com/office/powerpoint/2010/main" val="140960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Op één lijn-project (</a:t>
            </a:r>
            <a:r>
              <a:rPr lang="nl-NL" dirty="0" err="1" smtClean="0"/>
              <a:t>zONmw</a:t>
            </a:r>
            <a:r>
              <a:rPr lang="nl-NL" dirty="0" smtClean="0"/>
              <a:t>)</a:t>
            </a:r>
            <a:endParaRPr lang="en-US" dirty="0"/>
          </a:p>
        </p:txBody>
      </p:sp>
      <p:sp>
        <p:nvSpPr>
          <p:cNvPr id="3" name="Content Placeholder 2"/>
          <p:cNvSpPr>
            <a:spLocks noGrp="1"/>
          </p:cNvSpPr>
          <p:nvPr>
            <p:ph idx="1"/>
          </p:nvPr>
        </p:nvSpPr>
        <p:spPr>
          <a:xfrm>
            <a:off x="822960" y="1100628"/>
            <a:ext cx="7853496" cy="3579849"/>
          </a:xfrm>
        </p:spPr>
        <p:txBody>
          <a:bodyPr>
            <a:normAutofit lnSpcReduction="10000"/>
          </a:bodyPr>
          <a:lstStyle/>
          <a:p>
            <a:r>
              <a:rPr lang="nl-NL" sz="2000" dirty="0" smtClean="0"/>
              <a:t>Organisatie multidisciplinaire samenwerking op wijkniveau</a:t>
            </a:r>
          </a:p>
          <a:p>
            <a:endParaRPr lang="en-US" sz="2000" dirty="0" smtClean="0"/>
          </a:p>
          <a:p>
            <a:r>
              <a:rPr lang="en-US" dirty="0" err="1" smtClean="0"/>
              <a:t>Pijlers</a:t>
            </a:r>
            <a:r>
              <a:rPr lang="en-US" dirty="0" smtClean="0"/>
              <a:t>:</a:t>
            </a:r>
            <a:endParaRPr lang="nl-NL" sz="2000" dirty="0"/>
          </a:p>
          <a:p>
            <a:pPr marL="457200" indent="-457200">
              <a:lnSpc>
                <a:spcPct val="150000"/>
              </a:lnSpc>
              <a:buFont typeface="+mj-lt"/>
              <a:buAutoNum type="arabicPeriod"/>
            </a:pPr>
            <a:r>
              <a:rPr lang="nl-NL" sz="2000" b="0" dirty="0" smtClean="0"/>
              <a:t>Inhoud van het zorgproces</a:t>
            </a:r>
            <a:endParaRPr lang="nl-NL" sz="2000" b="0" dirty="0"/>
          </a:p>
          <a:p>
            <a:pPr marL="457200" indent="-457200">
              <a:lnSpc>
                <a:spcPct val="150000"/>
              </a:lnSpc>
              <a:buFont typeface="+mj-lt"/>
              <a:buAutoNum type="arabicPeriod"/>
            </a:pPr>
            <a:r>
              <a:rPr lang="nl-NL" sz="2000" b="0" dirty="0" smtClean="0"/>
              <a:t>Bestuurlijke/juridische randvoorwaarden</a:t>
            </a:r>
          </a:p>
          <a:p>
            <a:pPr marL="457200" indent="-457200">
              <a:lnSpc>
                <a:spcPct val="150000"/>
              </a:lnSpc>
              <a:buFont typeface="+mj-lt"/>
              <a:buAutoNum type="arabicPeriod"/>
            </a:pPr>
            <a:r>
              <a:rPr lang="nl-NL" sz="2000" b="0" dirty="0" smtClean="0"/>
              <a:t>Inbreng door </a:t>
            </a:r>
            <a:r>
              <a:rPr lang="nl-NL" sz="2000" b="0" dirty="0"/>
              <a:t>ouderen/mantelzorgers </a:t>
            </a:r>
            <a:endParaRPr lang="nl-NL" sz="2000" b="0" dirty="0" smtClean="0"/>
          </a:p>
          <a:p>
            <a:pPr marL="457200" indent="-457200">
              <a:lnSpc>
                <a:spcPct val="150000"/>
              </a:lnSpc>
              <a:buFont typeface="+mj-lt"/>
              <a:buAutoNum type="arabicPeriod"/>
            </a:pPr>
            <a:r>
              <a:rPr lang="nl-NL" sz="2000" b="0" dirty="0" smtClean="0"/>
              <a:t>Aansluiting </a:t>
            </a:r>
            <a:r>
              <a:rPr lang="nl-NL" sz="2000" b="0" dirty="0"/>
              <a:t>andere </a:t>
            </a:r>
            <a:r>
              <a:rPr lang="nl-NL" sz="2000" b="0" dirty="0" smtClean="0"/>
              <a:t>professionals (preventie, welzijn)</a:t>
            </a:r>
          </a:p>
          <a:p>
            <a:pPr marL="457200" indent="-457200">
              <a:lnSpc>
                <a:spcPct val="150000"/>
              </a:lnSpc>
              <a:buFont typeface="+mj-lt"/>
              <a:buAutoNum type="arabicPeriod"/>
            </a:pPr>
            <a:r>
              <a:rPr lang="nl-NL" sz="2000" b="0" dirty="0" smtClean="0"/>
              <a:t>Financieel </a:t>
            </a:r>
            <a:r>
              <a:rPr lang="nl-NL" sz="2000" b="0" dirty="0"/>
              <a:t>duurzaam</a:t>
            </a:r>
          </a:p>
          <a:p>
            <a:endParaRPr lang="en-US" sz="2000" dirty="0"/>
          </a:p>
        </p:txBody>
      </p:sp>
    </p:spTree>
    <p:extLst>
      <p:ext uri="{BB962C8B-B14F-4D97-AF65-F5344CB8AC3E}">
        <p14:creationId xmlns:p14="http://schemas.microsoft.com/office/powerpoint/2010/main" val="503874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Ruim Tien jaar verder</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362140510"/>
              </p:ext>
            </p:extLst>
          </p:nvPr>
        </p:nvGraphicFramePr>
        <p:xfrm>
          <a:off x="1259632" y="1412776"/>
          <a:ext cx="6984777" cy="3096344"/>
        </p:xfrm>
        <a:graphic>
          <a:graphicData uri="http://schemas.openxmlformats.org/drawingml/2006/table">
            <a:tbl>
              <a:tblPr firstRow="1" bandRow="1">
                <a:tableStyleId>{F5AB1C69-6EDB-4FF4-983F-18BD219EF322}</a:tableStyleId>
              </a:tblPr>
              <a:tblGrid>
                <a:gridCol w="1656184">
                  <a:extLst>
                    <a:ext uri="{9D8B030D-6E8A-4147-A177-3AD203B41FA5}">
                      <a16:colId xmlns:a16="http://schemas.microsoft.com/office/drawing/2014/main" val="20000"/>
                    </a:ext>
                  </a:extLst>
                </a:gridCol>
                <a:gridCol w="1644315">
                  <a:extLst>
                    <a:ext uri="{9D8B030D-6E8A-4147-A177-3AD203B41FA5}">
                      <a16:colId xmlns:a16="http://schemas.microsoft.com/office/drawing/2014/main" val="20001"/>
                    </a:ext>
                  </a:extLst>
                </a:gridCol>
                <a:gridCol w="2149162">
                  <a:extLst>
                    <a:ext uri="{9D8B030D-6E8A-4147-A177-3AD203B41FA5}">
                      <a16:colId xmlns:a16="http://schemas.microsoft.com/office/drawing/2014/main" val="20002"/>
                    </a:ext>
                  </a:extLst>
                </a:gridCol>
                <a:gridCol w="1535116">
                  <a:extLst>
                    <a:ext uri="{9D8B030D-6E8A-4147-A177-3AD203B41FA5}">
                      <a16:colId xmlns:a16="http://schemas.microsoft.com/office/drawing/2014/main" val="20003"/>
                    </a:ext>
                  </a:extLst>
                </a:gridCol>
              </a:tblGrid>
              <a:tr h="722480">
                <a:tc>
                  <a:txBody>
                    <a:bodyPr/>
                    <a:lstStyle/>
                    <a:p>
                      <a:endParaRPr lang="en-US" dirty="0"/>
                    </a:p>
                  </a:txBody>
                  <a:tcPr/>
                </a:tc>
                <a:tc>
                  <a:txBody>
                    <a:bodyPr/>
                    <a:lstStyle/>
                    <a:p>
                      <a:pPr algn="ctr"/>
                      <a:r>
                        <a:rPr lang="nl-NL" dirty="0" smtClean="0"/>
                        <a:t>1</a:t>
                      </a:r>
                    </a:p>
                    <a:p>
                      <a:pPr algn="ctr"/>
                      <a:r>
                        <a:rPr lang="nl-NL" dirty="0" smtClean="0"/>
                        <a:t>Zorginhoud</a:t>
                      </a:r>
                      <a:endParaRPr lang="en-US" dirty="0"/>
                    </a:p>
                  </a:txBody>
                  <a:tcPr/>
                </a:tc>
                <a:tc>
                  <a:txBody>
                    <a:bodyPr/>
                    <a:lstStyle/>
                    <a:p>
                      <a:pPr algn="ctr"/>
                      <a:r>
                        <a:rPr lang="nl-NL" dirty="0" smtClean="0"/>
                        <a:t>2</a:t>
                      </a:r>
                    </a:p>
                    <a:p>
                      <a:pPr algn="ctr"/>
                      <a:r>
                        <a:rPr lang="nl-NL" dirty="0" smtClean="0"/>
                        <a:t>Zorginnovatie</a:t>
                      </a:r>
                      <a:endParaRPr lang="en-US" dirty="0"/>
                    </a:p>
                  </a:txBody>
                  <a:tcPr/>
                </a:tc>
                <a:tc>
                  <a:txBody>
                    <a:bodyPr/>
                    <a:lstStyle/>
                    <a:p>
                      <a:pPr algn="ctr"/>
                      <a:r>
                        <a:rPr lang="nl-NL" dirty="0" smtClean="0"/>
                        <a:t>3</a:t>
                      </a:r>
                    </a:p>
                    <a:p>
                      <a:pPr algn="ctr"/>
                      <a:r>
                        <a:rPr lang="nl-NL" dirty="0" smtClean="0"/>
                        <a:t>Onderwijs</a:t>
                      </a:r>
                      <a:endParaRPr lang="en-US" dirty="0"/>
                    </a:p>
                  </a:txBody>
                  <a:tcPr>
                    <a:solidFill>
                      <a:srgbClr val="FF9966"/>
                    </a:solidFill>
                  </a:tcPr>
                </a:tc>
                <a:extLst>
                  <a:ext uri="{0D108BD9-81ED-4DB2-BD59-A6C34878D82A}">
                    <a16:rowId xmlns:a16="http://schemas.microsoft.com/office/drawing/2014/main" val="10000"/>
                  </a:ext>
                </a:extLst>
              </a:tr>
              <a:tr h="1341749">
                <a:tc>
                  <a:txBody>
                    <a:bodyPr/>
                    <a:lstStyle/>
                    <a:p>
                      <a:r>
                        <a:rPr lang="nl-NL" baseline="0" dirty="0" smtClean="0"/>
                        <a:t>Per professie </a:t>
                      </a:r>
                      <a:endParaRPr lang="en-US" dirty="0"/>
                    </a:p>
                  </a:txBody>
                  <a:tcPr>
                    <a:noFill/>
                  </a:tcPr>
                </a:tc>
                <a:tc>
                  <a:txBody>
                    <a:bodyPr/>
                    <a:lstStyle/>
                    <a:p>
                      <a:pPr algn="ctr"/>
                      <a:r>
                        <a:rPr lang="nl-NL" dirty="0" smtClean="0"/>
                        <a:t>Reguliere</a:t>
                      </a:r>
                      <a:r>
                        <a:rPr lang="nl-NL" baseline="0" dirty="0" smtClean="0"/>
                        <a:t> zorg</a:t>
                      </a:r>
                      <a:endParaRPr lang="en-US" dirty="0"/>
                    </a:p>
                  </a:txBody>
                  <a:tcPr>
                    <a:noFill/>
                  </a:tcPr>
                </a:tc>
                <a:tc>
                  <a:txBody>
                    <a:bodyPr/>
                    <a:lstStyle/>
                    <a:p>
                      <a:pPr algn="ctr"/>
                      <a:r>
                        <a:rPr lang="nl-NL" dirty="0" smtClean="0"/>
                        <a:t>Veranderingen</a:t>
                      </a:r>
                      <a:r>
                        <a:rPr lang="nl-NL" baseline="0" dirty="0" smtClean="0"/>
                        <a:t> binnen eigen discipline/</a:t>
                      </a:r>
                    </a:p>
                    <a:p>
                      <a:pPr algn="ctr"/>
                      <a:r>
                        <a:rPr lang="nl-NL" baseline="0" dirty="0" smtClean="0"/>
                        <a:t>organisatie</a:t>
                      </a:r>
                      <a:endParaRPr lang="en-US" dirty="0"/>
                    </a:p>
                  </a:txBody>
                  <a:tcPr>
                    <a:noFill/>
                  </a:tcPr>
                </a:tc>
                <a:tc>
                  <a:txBody>
                    <a:bodyPr/>
                    <a:lstStyle/>
                    <a:p>
                      <a:pPr algn="ctr"/>
                      <a:r>
                        <a:rPr lang="nl-NL" dirty="0" smtClean="0"/>
                        <a:t>Reguliere stages</a:t>
                      </a:r>
                      <a:endParaRPr lang="en-US" dirty="0"/>
                    </a:p>
                  </a:txBody>
                  <a:tcPr>
                    <a:solidFill>
                      <a:srgbClr val="FF9966"/>
                    </a:solidFill>
                  </a:tcPr>
                </a:tc>
                <a:extLst>
                  <a:ext uri="{0D108BD9-81ED-4DB2-BD59-A6C34878D82A}">
                    <a16:rowId xmlns:a16="http://schemas.microsoft.com/office/drawing/2014/main" val="10001"/>
                  </a:ext>
                </a:extLst>
              </a:tr>
              <a:tr h="1032115">
                <a:tc>
                  <a:txBody>
                    <a:bodyPr/>
                    <a:lstStyle/>
                    <a:p>
                      <a:r>
                        <a:rPr lang="nl-NL" dirty="0" err="1" smtClean="0"/>
                        <a:t>Inter-professioneel</a:t>
                      </a:r>
                      <a:endParaRPr lang="en-US" dirty="0"/>
                    </a:p>
                  </a:txBody>
                  <a:tcPr/>
                </a:tc>
                <a:tc>
                  <a:txBody>
                    <a:bodyPr/>
                    <a:lstStyle/>
                    <a:p>
                      <a:pPr algn="ctr"/>
                      <a:r>
                        <a:rPr lang="nl-NL" dirty="0" smtClean="0"/>
                        <a:t>Formeel</a:t>
                      </a:r>
                      <a:r>
                        <a:rPr lang="nl-NL" baseline="0" dirty="0" smtClean="0"/>
                        <a:t> en informeel overleg</a:t>
                      </a:r>
                      <a:endParaRPr lang="en-US" dirty="0"/>
                    </a:p>
                  </a:txBody>
                  <a:tcPr/>
                </a:tc>
                <a:tc>
                  <a:txBody>
                    <a:bodyPr/>
                    <a:lstStyle/>
                    <a:p>
                      <a:pPr algn="ctr"/>
                      <a:r>
                        <a:rPr lang="nl-NL" dirty="0" smtClean="0"/>
                        <a:t>Gezamenlijke</a:t>
                      </a:r>
                      <a:r>
                        <a:rPr lang="nl-NL" baseline="0" dirty="0" smtClean="0"/>
                        <a:t> v</a:t>
                      </a:r>
                      <a:r>
                        <a:rPr lang="nl-NL" dirty="0" smtClean="0"/>
                        <a:t>erbeterprojecten</a:t>
                      </a:r>
                      <a:endParaRPr lang="en-US" dirty="0"/>
                    </a:p>
                  </a:txBody>
                  <a:tcPr/>
                </a:tc>
                <a:tc>
                  <a:txBody>
                    <a:bodyPr/>
                    <a:lstStyle/>
                    <a:p>
                      <a:pPr algn="ctr"/>
                      <a:r>
                        <a:rPr lang="nl-NL" dirty="0" err="1" smtClean="0"/>
                        <a:t>Inter-professioneel</a:t>
                      </a:r>
                      <a:r>
                        <a:rPr lang="nl-NL" dirty="0" smtClean="0"/>
                        <a:t> onderwijs</a:t>
                      </a:r>
                      <a:endParaRPr lang="en-US" dirty="0"/>
                    </a:p>
                  </a:txBody>
                  <a:tcPr>
                    <a:solidFill>
                      <a:srgbClr val="FF9966"/>
                    </a:solidFill>
                  </a:tcPr>
                </a:tc>
                <a:extLst>
                  <a:ext uri="{0D108BD9-81ED-4DB2-BD59-A6C34878D82A}">
                    <a16:rowId xmlns:a16="http://schemas.microsoft.com/office/drawing/2014/main" val="10002"/>
                  </a:ext>
                </a:extLst>
              </a:tr>
            </a:tbl>
          </a:graphicData>
        </a:graphic>
      </p:graphicFrame>
      <p:sp>
        <p:nvSpPr>
          <p:cNvPr id="5" name="Rounded Rectangle 4"/>
          <p:cNvSpPr/>
          <p:nvPr/>
        </p:nvSpPr>
        <p:spPr>
          <a:xfrm>
            <a:off x="899592" y="3454585"/>
            <a:ext cx="7560840" cy="1152128"/>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765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1444</TotalTime>
  <Words>367</Words>
  <Application>Microsoft Office PowerPoint</Application>
  <PresentationFormat>On-screen Show (4:3)</PresentationFormat>
  <Paragraphs>117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Cambria</vt:lpstr>
      <vt:lpstr>Lucida Sans</vt:lpstr>
      <vt:lpstr>Tunga</vt:lpstr>
      <vt:lpstr>Wingdings</vt:lpstr>
      <vt:lpstr>Angles</vt:lpstr>
      <vt:lpstr>Zorgnetwerk Elsloo  samenwerking in het dorp  vanuit de formele zorg</vt:lpstr>
      <vt:lpstr>Het dorp Elsloo (Limburg)</vt:lpstr>
      <vt:lpstr>Zorg in Elsloo</vt:lpstr>
      <vt:lpstr>Elsloo: Vergrijzing</vt:lpstr>
      <vt:lpstr>Elsloo: Krimp bevolking</vt:lpstr>
      <vt:lpstr>elsloo</vt:lpstr>
      <vt:lpstr>Zorgnetwerk Elsloo</vt:lpstr>
      <vt:lpstr>Op één lijn-project (zONmw)</vt:lpstr>
      <vt:lpstr>Ruim Tien jaar verder</vt:lpstr>
      <vt:lpstr>zorgInhoud</vt:lpstr>
      <vt:lpstr>Leren en verbeteren</vt:lpstr>
      <vt:lpstr>Betrokkenheid van de burgers</vt:lpstr>
      <vt:lpstr>meerwaarde zorgnetwerk</vt:lpstr>
      <vt:lpstr>PowerPoint Presentation</vt:lpstr>
    </vt:vector>
  </TitlesOfParts>
  <Company>Maastricht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duurzaam organiseren van</dc:title>
  <dc:creator>Dijk Anneke van (HAG)</dc:creator>
  <cp:lastModifiedBy>Dijk, Anneke van (HAG)</cp:lastModifiedBy>
  <cp:revision>203</cp:revision>
  <cp:lastPrinted>2022-09-28T08:57:10Z</cp:lastPrinted>
  <dcterms:created xsi:type="dcterms:W3CDTF">2015-08-12T10:03:35Z</dcterms:created>
  <dcterms:modified xsi:type="dcterms:W3CDTF">2022-09-28T09:00:39Z</dcterms:modified>
</cp:coreProperties>
</file>